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tags/tag1.xml" ContentType="application/vnd.openxmlformats-officedocument.presentationml.tag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comments/comment4.xml" ContentType="application/vnd.openxmlformats-officedocument.presentationml.comments+xml"/>
  <Override PartName="/ppt/tags/tag3.xml" ContentType="application/vnd.openxmlformats-officedocument.presentationml.tags+xml"/>
  <Override PartName="/ppt/notesSlides/notesSlide12.xml" ContentType="application/vnd.openxmlformats-officedocument.presentationml.notesSlide+xml"/>
  <Override PartName="/ppt/comments/comment5.xml" ContentType="application/vnd.openxmlformats-officedocument.presentationml.comments+xml"/>
  <Override PartName="/ppt/tags/tag4.xml" ContentType="application/vnd.openxmlformats-officedocument.presentationml.tag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6.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comments/comment10.xml" ContentType="application/vnd.openxmlformats-officedocument.presentationml.comment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comments/comment12.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comments/comment13.xml" ContentType="application/vnd.openxmlformats-officedocument.presentationml.comments+xml"/>
  <Override PartName="/ppt/tags/tag13.xml" ContentType="application/vnd.openxmlformats-officedocument.presentationml.tags+xml"/>
  <Override PartName="/ppt/notesSlides/notesSlide28.xml" ContentType="application/vnd.openxmlformats-officedocument.presentationml.notesSlide+xml"/>
  <Override PartName="/ppt/comments/comment14.xml" ContentType="application/vnd.openxmlformats-officedocument.presentationml.comments+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comments/comment16.xml" ContentType="application/vnd.openxmlformats-officedocument.presentationml.comments+xml"/>
  <Override PartName="/ppt/tags/tag16.xml" ContentType="application/vnd.openxmlformats-officedocument.presentationml.tags+xml"/>
  <Override PartName="/ppt/notesSlides/notesSlide33.xml" ContentType="application/vnd.openxmlformats-officedocument.presentationml.notesSlide+xml"/>
  <Override PartName="/ppt/comments/comment17.xml" ContentType="application/vnd.openxmlformats-officedocument.presentationml.comment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89"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pritc" initials="" lastIdx="18" clrIdx="0"/>
  <p:cmAuthor id="1" name="Solomon" initials="" lastIdx="1" clrIdx="1"/>
  <p:cmAuthor id="2" name="Josie" initials="" lastIdx="15" clrIdx="2"/>
  <p:cmAuthor id="3" name="Fich"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1348" autoAdjust="0"/>
  </p:normalViewPr>
  <p:slideViewPr>
    <p:cSldViewPr snapToGrid="0">
      <p:cViewPr>
        <p:scale>
          <a:sx n="125" d="100"/>
          <a:sy n="125" d="100"/>
        </p:scale>
        <p:origin x="1104" y="570"/>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5-13T07:56:35.092" idx="1">
    <p:pos x="6000" y="0"/>
    <p:text>[SOLOMON]
this photo is a great bit if i do say so myself, maybe solomon get a different one? its up to you&gt;:3</p:text>
  </p:cm>
  <p:cm authorId="1" dt="2020-05-13T07:56:35.092" idx="1">
    <p:pos x="6000" y="0"/>
    <p:text>suggestion: merge our slides 🥺</p:tex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5-11T20:21:10.717" idx="8">
    <p:pos x="6000" y="100"/>
    <p:text>[SOLOMON]
Version control, branches, merging, conventions, links to jira etc</p:text>
  </p:cm>
  <p:cm authorId="0" dt="2020-05-12T12:28:02.488" idx="10">
    <p:pos x="6000" y="0"/>
    <p:text>screenshots of the github graphs and stuff (only the great ones) showing how great we were at it ....(and maybe a mistake or two that we learned from - IF we have an example of where we learned from it)</p:text>
  </p:cm>
  <p:cm authorId="0" dt="2020-05-12T20:00:35.262" idx="11">
    <p:pos x="6000" y="200"/>
    <p:text>"TIP: Even a repo can be visualised to look amazing, extra credit for using https://gource.io/" ~ Dan</p:tex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5-12T10:28:18.448" idx="9">
    <p:pos x="1511" y="362"/>
    <p:text>[ALEX] 
Unity side tools and tech used
what methods, technologies, tools, languages did you use and why? (summarise, the detail should be covered in your reports - you can comment more detail is in the report, if the reports are written you could even link to them from the presentation for extra kudos!</p:tex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5-12T10:27:25.340" idx="10">
    <p:pos x="6000" y="100"/>
    <p:text>[SOLOMON]
Web side 
what methods, technologies, tools, languages did you use and why? (summarise, the detail should be covered in your reports - you can comment more detail is in the report, if the reports are written you could even link to them from the presentation for extra kudos!</p:text>
  </p:cm>
  <p:cm authorId="0" dt="2020-05-12T20:10:41.841" idx="12">
    <p:pos x="6000" y="0"/>
    <p:text>[SOLOMON']
We discussed the benefit of doing on a server vs doing it in Unity and having an integrated web player on the page :D</p:tex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5-13T10:49:52.530" idx="11">
    <p:pos x="6000" y="0"/>
    <p:text>[ZACK]
How did you test and validate the project: (show evidence of functional tests (features tested by team), usability testing (user testing/feedback), deployment testing (works on target platform/device) does it meet the agreed objectives
TIP: You could use a road map to show what was achieved by when against objectives...</p:text>
  </p:cm>
  <p:cm authorId="2" dt="2020-05-13T10:49:52.530" idx="12">
    <p:pos x="6000" y="0"/>
    <p:text>This slide just covers user testing side, not QA or deployment- sorry if I confused things by adding the whole excerpt!!</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0-05-12T17:14:35.862" idx="13">
    <p:pos x="6000" y="0"/>
    <p:text>[EVERYONE]
what errors did people point out?
did we fix them?
were there any we didnt have time or resources to fix?
did any become features?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0-05-12T17:24:15.833" idx="14">
    <p:pos x="6000" y="0"/>
    <p:text>we didnt use any asset packs - unlike the other team &gt;:) - you guys essentially made an entire asset pack to build dungeons with that luke can use if he wants!!!!!
biiiiiiig out of scope task that you guys accomplished there</p:text>
  </p:cm>
</p:cmLst>
</file>

<file path=ppt/comments/comment16.xml><?xml version="1.0" encoding="utf-8"?>
<p:cmLst xmlns:a="http://schemas.openxmlformats.org/drawingml/2006/main" xmlns:r="http://schemas.openxmlformats.org/officeDocument/2006/relationships" xmlns:p="http://schemas.openxmlformats.org/presentationml/2006/main">
  <p:cm authorId="2" dt="2020-05-11T20:23:02.460" idx="13">
    <p:pos x="6000" y="0"/>
    <p:text>[EVERYONE]
Links to anything important, such as
 - git
- build
- website
- gdd
-any documentation
- github classrooms</p:text>
  </p:cm>
  <p:cm authorId="0" dt="2020-05-13T10:09:19.543" idx="15">
    <p:pos x="354" y="793"/>
    <p:text>[SOLOMON]
please link jira and make sure the board/watch tower is public and can be viewed in incognito?</p:text>
  </p:cm>
</p:cmLst>
</file>

<file path=ppt/comments/comment17.xml><?xml version="1.0" encoding="utf-8"?>
<p:cmLst xmlns:a="http://schemas.openxmlformats.org/drawingml/2006/main" xmlns:r="http://schemas.openxmlformats.org/officeDocument/2006/relationships" xmlns:p="http://schemas.openxmlformats.org/presentationml/2006/main">
  <p:cm authorId="2" dt="2020-05-11T20:22:15.299" idx="15">
    <p:pos x="6000" y="300"/>
    <p:text>[EVERYONE]
what went well, what could have been better, what went wrong, how did you address it, what compromises/changes did you have to make/how did you agree/decide this, what recommendations for improvement... 
TIP: Don't whinge or blame each other or worse blame the client! think 'As a team we could have handled this aspect better... we recommend x and y etc' 'As a team we underestimate x and if we were to repeat the process we would definitely y and z.</p:text>
  </p:cm>
  <p:cm authorId="0" dt="2020-05-12T17:32:55.105" idx="17">
    <p:pos x="6000" y="100"/>
    <p:text>id suggest "as a team we could have handled implementing player 2 better, and sooner, to allow for more testing to be done on it"
also COVID-19 and working remotely!!
cause if COVID-19 hadnt happened we might've been able to test player 2 out on actual kids</p:text>
  </p:cm>
  <p:cm authorId="0" dt="2020-05-12T18:29:44.845" idx="16">
    <p:pos x="6000" y="0"/>
    <p:text>[VO SUGGESTION]
Solomon says a sentence or two why player 2 wasn't done when we hoped? like the techy obstacles/merging difficulties?</p:text>
  </p:cm>
  <p:cm authorId="2" dt="2020-05-12T18:29:44.845" idx="14">
    <p:pos x="6000" y="0"/>
    <p:text>Not sure how to word - plan was to elaborate in the voiceover, and go over all that jazz, but might be worth writing aswell, idk</p:text>
  </p:cm>
  <p:cm authorId="0" dt="2020-05-12T20:24:44.049" idx="18">
    <p:pos x="6000" y="200"/>
    <p:text>[VO suggestion]
Features we didnt have time to implement, and ideas that Luke could adopt when he takes this proof of concept and continues its development.
We should give Luke our details for if he wants to hire us as freelancers to continue its development. (We should mention this here and @Luke irl) He has our contact information, we've connected with him on Linkedin etc.
(Links to previous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0-05-11T20:17:29.741" idx="1">
    <p:pos x="6000" y="100"/>
    <p:text>[ZACK]
Introduce the client (formally!) what problem did the present, what solution did you propose (include a mugshot, title and URL if you have these details - look them up on linked in, connect with them) provide a little background; client needed x for purpose y targeting audience/platform z etc</p:text>
  </p:cm>
  <p:cm authorId="0" dt="2020-05-12T15:24:59.298" idx="4">
    <p:pos x="6000" y="300"/>
    <p:text>LUUUUKE https://www.linkedin.com/in/luke-mcgowan-5989b05/ (we're buds on linkedin now)
he has:
- two kids
- experience in game dev (Unity 2D&amp;3D)
- experience in web design</p:text>
  </p:cm>
  <p:cm authorId="0" dt="2020-05-12T20:01:15.154" idx="3">
    <p:pos x="6000" y="200"/>
    <p:text>"TIP: if your client is happy ask for a testimonial you can use in the presentation/on your portfolio..." ~ Dan</p:text>
  </p:cm>
  <p:cm authorId="2" dt="2020-05-13T09:10:26.176" idx="2">
    <p:pos x="6000" y="400"/>
    <p:text>Writen some example bullet points you can use/expand upon  - maybe introduce the client with the first batch, then intro the pitch with the second batch? Don't need to explain our objectives or gameplan, this is covered in other slides</p:text>
  </p:cm>
  <p:cm authorId="0" dt="2020-05-13T11:07:24.663" idx="2">
    <p:pos x="6000" y="0"/>
    <p:text>a slide explaining to outsiders (e.g. Paul) exactly what Luke pitched to us the very first time we saw him in 210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0-05-12T20:32:59.996" idx="5">
    <p:pos x="6000" y="0"/>
    <p:text>LSEP issues:
- collecting data from under 18s (in user testing we got over 18s to consent prior -&gt; show screenshot)
- targetting this app at children (no micro transations, no camera, no need for them to enter personal data)
- game age rating PEGI? 
- unity analytics collects data??? unsure -&gt; jacks-in-the-box had it last year</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20-05-12T18:27:59.360" idx="4">
    <p:pos x="6000" y="200"/>
    <p:text>Added a few screenshots to help out, feel free to not use them if you don't want to
Also probably worth getting shot of email, explaining why we switched to slack, and explaining how you got his number to solve communication issues that arose due to covid</p:text>
  </p:cm>
  <p:cm authorId="2" dt="2020-05-12T18:36:44.195" idx="3">
    <p:pos x="6000" y="200"/>
    <p:text>[ZACK]
How effectively did you work with the client, evidence of this process (screenshots meeting notes/email comments/client feedback or a nice flow diagram)
TIP: if your client is happy ask for a testimonial you can use in the presentation/on your portfolio...</p:text>
  </p:cm>
  <p:cm authorId="3" dt="2020-05-12T18:36:44.195" idx="1">
    <p:pos x="6000" y="200"/>
    <p:text>Ta</p:text>
  </p:cm>
  <p:cm authorId="0" dt="2020-05-12T20:14:01.377" idx="7">
    <p:pos x="6000" y="100"/>
    <p:text>Also we had two very good initial emails @ Luke. The first had a list of ideas that ended up being our product!!</p:text>
  </p:cm>
  <p:cm authorId="0" dt="2020-05-12T21:41:18.152" idx="6">
    <p:pos x="6000" y="0"/>
    <p:text>With Luke's consent, we recorded the audio of our meetings with him to reference later on.</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20-05-11T20:18:08.047" idx="5">
    <p:pos x="6000" y="0"/>
    <p:text>[Josie]
Use GDD for reference
Use SMART objectives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0-05-12T18:38:26.450" idx="8">
    <p:pos x="6000" y="0"/>
    <p:text>[VO SUGGESTION]
mention that Luke has experience in unity and web design, which is why we're confident he can work with our proof of concept after we hand it to him
also that he wanted a controller for himself, but not for the child as their hands are too small
kids are very very efficient in using tablets, its kinda scary</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20-05-11T20:18:44.485" idx="6">
    <p:pos x="6000" y="0"/>
    <p:text>[JOS]
quickly clickthrough evidence/screenshots or bullet points of team process: management process, client communication process, agreed SOPS, backlog/list of requirements, sprints planning, sprint reviews, risks identified and action taken, stages of development (screenshots or screen caps) showing sprint or stage completion etc  - if you are proud of an aspect you created for the project add a link to that service/document/asset maybe the team remote working was really effective after you agreed to... use x for y and scheduled z etc. TIP: You could use a diagram to show the typical workflow...</p:text>
  </p:cm>
</p:cmLst>
</file>

<file path=ppt/comments/comment8.xml><?xml version="1.0" encoding="utf-8"?>
<p:cmLst xmlns:a="http://schemas.openxmlformats.org/drawingml/2006/main" xmlns:r="http://schemas.openxmlformats.org/officeDocument/2006/relationships" xmlns:p="http://schemas.openxmlformats.org/presentationml/2006/main">
  <p:cm authorId="2" dt="2020-05-11T20:33:38.125" idx="7">
    <p:pos x="6000" y="0"/>
    <p:text>[JOSIE]
Breakdown agile dev cycle, with example images that pop in</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0-05-12T22:57:44.538" idx="9">
    <p:pos x="354" y="861"/>
    <p:text>Future alex, past alex here.
Add an example of when you had to change somebodys code because it didnt meet the requirements.
there'll be examples in the git repo history too.
also show example code of it following comments and mention how comments are the most important to explain to luke how this software works!!!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79b6de56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79b6de56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Hello! We’re Supine, welcome to our team presentation! We’re going to introduce you to our project for the live client module, ‘Tap </a:t>
            </a:r>
            <a:r>
              <a:rPr lang="en-US" sz="1100" b="0" i="0" u="none" strike="noStrike" cap="none" dirty="0" err="1">
                <a:solidFill>
                  <a:srgbClr val="000000"/>
                </a:solidFill>
                <a:effectLst/>
                <a:latin typeface="Arial"/>
                <a:ea typeface="Arial"/>
                <a:cs typeface="Arial"/>
                <a:sym typeface="Arial"/>
              </a:rPr>
              <a:t>Tap</a:t>
            </a:r>
            <a:r>
              <a:rPr lang="en-US" sz="1100" b="0" i="0" u="none" strike="noStrike" cap="none" dirty="0">
                <a:solidFill>
                  <a:srgbClr val="000000"/>
                </a:solidFill>
                <a:effectLst/>
                <a:latin typeface="Arial"/>
                <a:ea typeface="Arial"/>
                <a:cs typeface="Arial"/>
                <a:sym typeface="Arial"/>
              </a:rPr>
              <a:t> Dungeon’, and break down the steps and procedures we took throughout development in order to create the final product.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After meeting our client and hearing his pitch, we brainstormed as a team to come up with ideas that met his specifications. We settled on a dungeon crawler esc style of gameplay that was based on a help/hinder mechanic as well as a room clear style of gameplay. This meant that the child would control an invincible overseer that would look down on player 1 as they progressed the dungeon and could at any point decide to help the player by giving them support or hinder them by deploying traps or dropping bombs. Player 2 is going to be playing on a tablet device via a web-based connection. By having the player 2 on a tablet we can make the controls they have very intuitive and easy for them to grasp. Player one will be on the computer with the controller and for him to progress through the game they will have to clear each room presented to them to complete the level.</a:t>
            </a:r>
            <a:endParaRPr lang="en-GB" dirty="0"/>
          </a:p>
        </p:txBody>
      </p:sp>
    </p:spTree>
    <p:extLst>
      <p:ext uri="{BB962C8B-B14F-4D97-AF65-F5344CB8AC3E}">
        <p14:creationId xmlns:p14="http://schemas.microsoft.com/office/powerpoint/2010/main" val="267779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9b6de569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9b6de56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After making initial contact with our client via email and proposing our idea to him, we established communication via “slack” a business communication platform. We agreed to meet in person bi-weekly to discuss major stress points about the project (art style, gameplay mechanics etc) and every week, I would write up a weekly roundup where I would take not of each of the team members doings in the week and post it to a specific channel that Luke could see and respond in if he wanted to. This continued to work for a few weeks until the COVID-19 situation. With the closing down of the </a:t>
            </a:r>
            <a:r>
              <a:rPr lang="en-GB" sz="1100" b="0" i="0" u="none" strike="noStrike" cap="none" dirty="0" err="1">
                <a:solidFill>
                  <a:srgbClr val="000000"/>
                </a:solidFill>
                <a:effectLst/>
                <a:latin typeface="Arial"/>
                <a:ea typeface="Arial"/>
                <a:cs typeface="Arial"/>
                <a:sym typeface="Arial"/>
              </a:rPr>
              <a:t>uni</a:t>
            </a:r>
            <a:r>
              <a:rPr lang="en-GB" sz="1100" b="0" i="0" u="none" strike="noStrike" cap="none" dirty="0">
                <a:solidFill>
                  <a:srgbClr val="000000"/>
                </a:solidFill>
                <a:effectLst/>
                <a:latin typeface="Arial"/>
                <a:ea typeface="Arial"/>
                <a:cs typeface="Arial"/>
                <a:sym typeface="Arial"/>
              </a:rPr>
              <a:t> and all moving online, we had to stop the in person meetings. We talked to Luke about this setback and he was ok with only doing the weekly roundups as he could message us about anything he had queries about. This went on for a while when it became apparent that Luke wasn’t responding. After bringing this up with the team I reached out to Luke asking about his absence, he responded and apologized for not checking slack as often as he should and suggested with all the issues caused by the COVID situation that I use his mobile number to contact him to set up meetings again. So with the team's approval, I texted him asking for a voice meeting, he agreed and we settled on discord as the preferred platform as all of us already had and used discord. With this, we had re-acquired voice meetings with our client after a blackout period.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79b6de569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79b6de569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Following our initial discussions with Luke, we agreed on some objectives for the project. To be a success, we needed to cover the following</a:t>
            </a:r>
            <a:endParaRPr lang="en-US" dirty="0">
              <a:effectLst/>
            </a:endParaRPr>
          </a:p>
          <a:p>
            <a:pPr rtl="0"/>
            <a:r>
              <a:rPr lang="en-US" sz="1100" b="0" i="0" u="none" strike="noStrike" cap="none" dirty="0">
                <a:solidFill>
                  <a:srgbClr val="000000"/>
                </a:solidFill>
                <a:effectLst/>
                <a:latin typeface="Arial"/>
                <a:ea typeface="Arial"/>
                <a:cs typeface="Arial"/>
                <a:sym typeface="Arial"/>
              </a:rPr>
              <a:t>-It should be fun as a standalone game, so adults can play without their kids if they want</a:t>
            </a:r>
            <a:endParaRPr lang="en-US" dirty="0">
              <a:effectLst/>
            </a:endParaRPr>
          </a:p>
          <a:p>
            <a:pPr rtl="0"/>
            <a:r>
              <a:rPr lang="en-US" sz="1100" b="0" i="0" u="none" strike="noStrike" cap="none" dirty="0">
                <a:solidFill>
                  <a:srgbClr val="000000"/>
                </a:solidFill>
                <a:effectLst/>
                <a:latin typeface="Arial"/>
                <a:ea typeface="Arial"/>
                <a:cs typeface="Arial"/>
                <a:sym typeface="Arial"/>
              </a:rPr>
              <a:t>- Children can join the game as a second player on a tablet, as this is a lot more intuitive for small hands</a:t>
            </a:r>
            <a:endParaRPr lang="en-US" dirty="0">
              <a:effectLst/>
            </a:endParaRPr>
          </a:p>
          <a:p>
            <a:pPr rtl="0"/>
            <a:r>
              <a:rPr lang="en-US" sz="1100" b="0" i="0" u="none" strike="noStrike" cap="none" dirty="0">
                <a:solidFill>
                  <a:srgbClr val="000000"/>
                </a:solidFill>
                <a:effectLst/>
                <a:latin typeface="Arial"/>
                <a:ea typeface="Arial"/>
                <a:cs typeface="Arial"/>
                <a:sym typeface="Arial"/>
              </a:rPr>
              <a:t>-The webapp must have simple controls and minimal text so small children can learn it quickly</a:t>
            </a:r>
            <a:endParaRPr lang="en-US" dirty="0">
              <a:effectLst/>
            </a:endParaRPr>
          </a:p>
          <a:p>
            <a:pPr rtl="0"/>
            <a:r>
              <a:rPr lang="en-US" sz="1100" b="0" i="0" u="none" strike="noStrike" cap="none" dirty="0">
                <a:solidFill>
                  <a:srgbClr val="000000"/>
                </a:solidFill>
                <a:effectLst/>
                <a:latin typeface="Arial"/>
                <a:ea typeface="Arial"/>
                <a:cs typeface="Arial"/>
                <a:sym typeface="Arial"/>
              </a:rPr>
              <a:t>- Because it’s for children, we needed to be mindful of keeping it appropriate and not too scary</a:t>
            </a:r>
            <a:endParaRPr lang="en-US" dirty="0">
              <a:effectLst/>
            </a:endParaRPr>
          </a:p>
          <a:p>
            <a:pPr rtl="0"/>
            <a:r>
              <a:rPr lang="en-US" sz="1100" b="0" i="0" u="none" strike="noStrike" cap="none" dirty="0">
                <a:solidFill>
                  <a:srgbClr val="000000"/>
                </a:solidFill>
                <a:effectLst/>
                <a:latin typeface="Arial"/>
                <a:ea typeface="Arial"/>
                <a:cs typeface="Arial"/>
                <a:sym typeface="Arial"/>
              </a:rPr>
              <a:t>- To make it </a:t>
            </a:r>
            <a:r>
              <a:rPr lang="en-US" sz="1100" b="0" i="0" u="none" strike="noStrike" cap="none" dirty="0" err="1">
                <a:solidFill>
                  <a:srgbClr val="000000"/>
                </a:solidFill>
                <a:effectLst/>
                <a:latin typeface="Arial"/>
                <a:ea typeface="Arial"/>
                <a:cs typeface="Arial"/>
                <a:sym typeface="Arial"/>
              </a:rPr>
              <a:t>replayable</a:t>
            </a:r>
            <a:r>
              <a:rPr lang="en-US" sz="1100" b="0" i="0" u="none" strike="noStrike" cap="none" dirty="0">
                <a:solidFill>
                  <a:srgbClr val="000000"/>
                </a:solidFill>
                <a:effectLst/>
                <a:latin typeface="Arial"/>
                <a:ea typeface="Arial"/>
                <a:cs typeface="Arial"/>
                <a:sym typeface="Arial"/>
              </a:rPr>
              <a:t>, we agreed to have at least 3 levels with randomly generated rooms</a:t>
            </a:r>
            <a:endParaRPr lang="en-US" dirty="0">
              <a:effectLst/>
            </a:endParaRPr>
          </a:p>
          <a:p>
            <a:pPr rtl="0"/>
            <a:r>
              <a:rPr lang="en-US" sz="1100" b="0" i="0" u="none" strike="noStrike" cap="none" dirty="0">
                <a:solidFill>
                  <a:srgbClr val="000000"/>
                </a:solidFill>
                <a:effectLst/>
                <a:latin typeface="Arial"/>
                <a:ea typeface="Arial"/>
                <a:cs typeface="Arial"/>
                <a:sym typeface="Arial"/>
              </a:rPr>
              <a:t>-And finally, we decided to make at least 2 different enemies to demonstrate different styles of combat</a:t>
            </a:r>
            <a:endParaRPr lang="en-US" dirty="0">
              <a:effectLst/>
            </a:endParaRPr>
          </a:p>
          <a:p>
            <a:pPr rtl="0"/>
            <a:r>
              <a:rPr lang="en-US" sz="1100" b="0" i="0" u="none" strike="noStrike" cap="none" dirty="0">
                <a:solidFill>
                  <a:srgbClr val="000000"/>
                </a:solidFill>
                <a:effectLst/>
                <a:latin typeface="Arial"/>
                <a:ea typeface="Arial"/>
                <a:cs typeface="Arial"/>
                <a:sym typeface="Arial"/>
              </a:rPr>
              <a:t>In deciding these objectives, we made sure to follow the smart rules, keeping them specific, measurable, actionable, relevant, and time bound.</a:t>
            </a:r>
            <a:endParaRPr lang="en-US" dirty="0">
              <a:effectLst/>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7d03bd462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7d03bd462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r>
              <a:rPr lang="en-GB" dirty="0"/>
              <a:t>SOLOMON]</a:t>
            </a:r>
          </a:p>
          <a:p>
            <a:pPr marL="0" lvl="0" indent="0" algn="l" rtl="0">
              <a:spcBef>
                <a:spcPts val="0"/>
              </a:spcBef>
              <a:spcAft>
                <a:spcPts val="0"/>
              </a:spcAft>
              <a:buNone/>
            </a:pPr>
            <a:endParaRPr lang="en-GB" dirty="0"/>
          </a:p>
          <a:p>
            <a:pPr rtl="0" fontAlgn="t"/>
            <a:br>
              <a:rPr lang="en-GB" b="0" dirty="0">
                <a:effectLst/>
              </a:rPr>
            </a:br>
            <a:r>
              <a:rPr lang="en-GB" sz="1100" b="0" i="0" u="none" strike="noStrike" cap="none" dirty="0">
                <a:solidFill>
                  <a:srgbClr val="000000"/>
                </a:solidFill>
                <a:effectLst/>
                <a:latin typeface="Arial"/>
                <a:ea typeface="Arial"/>
                <a:cs typeface="Arial"/>
                <a:sym typeface="Arial"/>
              </a:rPr>
              <a:t>Luke mentioned to us that he has experience in both Unity and web design which we took into account when deciding on the technologies to use. We opted for the 3D Unity Engine and C# - since we're already confident with it - and the basic web stack of HTML, CSS and JavaScript for the player 2 interface.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For the server, we stayed with JavaScript and used Node.js - a runtime environment for servers and backend processes. Keeping the language the same makes it easy to understand the interactions between the server and the client which is essential for expansion in the future.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For physical technology, the main game experience is designed for a controller (though it'll work with mouse and keyboard).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Through our discussions with Luke, we agreed that since the target age range for player 2 includes younger children: giving them a controller can be confusing or not even fit in their hands. However, many younger kids are experts at using touch screen devices, so we targeted a tablet for player 2 controls.</a:t>
            </a:r>
            <a:endParaRPr lang="en-GB" b="0" dirty="0">
              <a:effectLst/>
            </a:endParaRPr>
          </a:p>
          <a:p>
            <a:pPr marL="0" lvl="0" indent="0" algn="l" rtl="0">
              <a:spcBef>
                <a:spcPts val="0"/>
              </a:spcBef>
              <a:spcAft>
                <a:spcPts val="0"/>
              </a:spcAft>
              <a:buNone/>
            </a:pPr>
            <a:endParaRPr lang="en" dirty="0"/>
          </a:p>
          <a:p>
            <a:pPr marL="0" lvl="0" indent="0" algn="l" rtl="0">
              <a:spcBef>
                <a:spcPts val="0"/>
              </a:spcBef>
              <a:spcAft>
                <a:spcPts val="0"/>
              </a:spcAft>
              <a:buNone/>
            </a:pPr>
            <a:r>
              <a:rPr lang="en" dirty="0"/>
              <a:t>----</a:t>
            </a:r>
          </a:p>
          <a:p>
            <a:pPr marL="0" lvl="0" indent="0" algn="l" rtl="0">
              <a:spcBef>
                <a:spcPts val="0"/>
              </a:spcBef>
              <a:spcAft>
                <a:spcPts val="0"/>
              </a:spcAft>
              <a:buNone/>
            </a:pPr>
            <a:r>
              <a:rPr lang="en" dirty="0"/>
              <a:t>Introduce one by one, expanding and justifying where necessary</a:t>
            </a:r>
            <a:endParaRPr dirty="0"/>
          </a:p>
          <a:p>
            <a:pPr marL="0" lvl="0" indent="0" algn="l" rtl="0">
              <a:spcBef>
                <a:spcPts val="0"/>
              </a:spcBef>
              <a:spcAft>
                <a:spcPts val="0"/>
              </a:spcAft>
              <a:buNone/>
            </a:pPr>
            <a:r>
              <a:rPr lang="en" dirty="0"/>
              <a:t>-</a:t>
            </a:r>
            <a:r>
              <a:rPr lang="en" sz="1800" dirty="0">
                <a:latin typeface="Lato"/>
                <a:ea typeface="Lato"/>
                <a:cs typeface="Lato"/>
                <a:sym typeface="Lato"/>
              </a:rPr>
              <a:t>(game loop isn’t dependant on player 2, can still win or lose without them)</a:t>
            </a:r>
          </a:p>
          <a:p>
            <a:pPr marL="0" lvl="0" indent="0" algn="l" rtl="0">
              <a:spcBef>
                <a:spcPts val="0"/>
              </a:spcBef>
              <a:spcAft>
                <a:spcPts val="0"/>
              </a:spcAft>
              <a:buNone/>
            </a:pPr>
            <a:endParaRPr lang="en"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79b6de569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79b6de569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79b6de569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79b6de569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Once we had our objectives, our Product Owner Zack converted them into a roadmap, giving a blueprint for what goals we should aim to meet and by then.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From here, I began the process of backlog population, converting the roadmap into a user story broken down into deliverables. I broke this down further into a backlog planning document so I could clearly see all the tasks, before uploading each task to our Project Management Board in Jira. At this stage, a lot of the tasks were quite vague, keeping them flexible for future changes, as agile dictates.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With the backlog populated, we could begin our development cycle</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79b6de569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79b6de569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Each sprint started with a Sprint planning session - we would all get together, initially in Babbage, and later on via a voice call, to select items from the backlog to work on that week. We’d then move these tasks to the sprint backlog column, and go over some backlog refinement. For us, this meant reading through the task, adding or removing detail from the description as necessary, and all agreeing on a definition of done, to ensure we were all on the same page about what counts as completed. </a:t>
            </a:r>
            <a:endParaRPr lang="en-US" dirty="0">
              <a:effectLst/>
            </a:endParaRPr>
          </a:p>
          <a:p>
            <a:pPr rtl="0"/>
            <a:r>
              <a:rPr lang="en-US" sz="1100" b="0" i="0" u="none" strike="noStrike" cap="none" dirty="0">
                <a:solidFill>
                  <a:srgbClr val="000000"/>
                </a:solidFill>
                <a:effectLst/>
                <a:latin typeface="Arial"/>
                <a:ea typeface="Arial"/>
                <a:cs typeface="Arial"/>
                <a:sym typeface="Arial"/>
              </a:rPr>
              <a:t>Throughout development, we used Slack as a replacement for typical Daily scrums, as a place to bring up any issues and discuss what we worked on. This proved really useful when we had to make the change to remote working, as we had already established constant online communication channels. </a:t>
            </a:r>
            <a:endParaRPr lang="en-US" dirty="0">
              <a:effectLst/>
            </a:endParaRPr>
          </a:p>
          <a:p>
            <a:pPr rtl="0"/>
            <a:r>
              <a:rPr lang="en-US" sz="1100" b="0" i="0" u="none" strike="noStrike" cap="none" dirty="0">
                <a:solidFill>
                  <a:srgbClr val="000000"/>
                </a:solidFill>
                <a:effectLst/>
                <a:latin typeface="Arial"/>
                <a:ea typeface="Arial"/>
                <a:cs typeface="Arial"/>
                <a:sym typeface="Arial"/>
              </a:rPr>
              <a:t>With development complete, we’d start testing new features and getting feedback from one another and the client. This generally began with pull requests being made to merge our branches together, and our repo manager Solomon giving feedback on our work to ensure everything was at a good level. With everything merged, we’d work on QA testing to make sure there were no bugs or issues we’d missed while working individually, and we’d update Luke to get feedback that he was happy with what we were up to.</a:t>
            </a:r>
            <a:endParaRPr lang="en-US" dirty="0">
              <a:effectLst/>
            </a:endParaRPr>
          </a:p>
          <a:p>
            <a:pPr rtl="0"/>
            <a:r>
              <a:rPr lang="en-US" sz="1100" b="0" i="0" u="none" strike="noStrike" cap="none" dirty="0">
                <a:solidFill>
                  <a:srgbClr val="000000"/>
                </a:solidFill>
                <a:effectLst/>
                <a:latin typeface="Arial"/>
                <a:ea typeface="Arial"/>
                <a:cs typeface="Arial"/>
                <a:sym typeface="Arial"/>
              </a:rPr>
              <a:t>Finally, we’d meet up again for a review session, to catch everyone up on what we’d worked on that week and discuss any issues that arose so that we could plan the next sprint accordingly. </a:t>
            </a:r>
            <a:endParaRPr lang="en-US" dirty="0">
              <a:effectLst/>
            </a:endParaRPr>
          </a:p>
          <a:p>
            <a:pPr rtl="0"/>
            <a:r>
              <a:rPr lang="en-US" sz="1100" b="0" i="0" u="none" strike="noStrike" cap="none" dirty="0">
                <a:solidFill>
                  <a:srgbClr val="000000"/>
                </a:solidFill>
                <a:effectLst/>
                <a:latin typeface="Arial"/>
                <a:ea typeface="Arial"/>
                <a:cs typeface="Arial"/>
                <a:sym typeface="Arial"/>
              </a:rPr>
              <a:t>We followed this cycle throughout our project, with pre-scheduled meetings helping to keep us on track.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9b6de569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9b6de569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team meetings started off in person, during our module sessions in Babbage, however, as we entered lockdown we shifted to online meetings and scheduled more time together to keep up spirits and motivation. This included live coding sessions 3 times a week, the weekly sprint meetings, and meeting with the client roughly every two weeks to keep him as an active member of the team. Live coding sessions in particular helped us mitigate the issues that arose due to remote working - it encouraged us to continue working together on a regular basis, and gave us a chance to chat and resolve any issues we faced. We were flexible with the times to make sure everybody could attend, for example, we purposefully had two morning sessions a week, and an evening session a week so that team members with different commitments could make them. We added these meeting times to our </a:t>
            </a:r>
            <a:r>
              <a:rPr lang="en-US" sz="1100" b="0" i="0" u="none" strike="noStrike" cap="none" dirty="0" err="1">
                <a:solidFill>
                  <a:srgbClr val="000000"/>
                </a:solidFill>
                <a:effectLst/>
                <a:latin typeface="Arial"/>
                <a:ea typeface="Arial"/>
                <a:cs typeface="Arial"/>
                <a:sym typeface="Arial"/>
              </a:rPr>
              <a:t>github</a:t>
            </a:r>
            <a:r>
              <a:rPr lang="en-US" sz="1100" b="0" i="0" u="none" strike="noStrike" cap="none" dirty="0">
                <a:solidFill>
                  <a:srgbClr val="000000"/>
                </a:solidFill>
                <a:effectLst/>
                <a:latin typeface="Arial"/>
                <a:ea typeface="Arial"/>
                <a:cs typeface="Arial"/>
                <a:sym typeface="Arial"/>
              </a:rPr>
              <a:t> readme to hold ourselves accountable and make it easy for team members to find out when we were next scheduled to be in a call.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7d03bd462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7d03bd462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I decided we would follow Microsoft’s .NET framework coding conventions as they are the industry standard. This was one of my first duties as Codebase Manager and was important as four different people needed to be able to read and understand systems and scripts that they didn’t implement or write. It was doubly important, however, because we have to hand off the proof of concept in its entirety to Luke, our client, and he needs to be able to understand the code enough to develop it further without us present.</a:t>
            </a:r>
            <a:endParaRPr lang="en-GB" b="0" dirty="0">
              <a:effectLst/>
            </a:endParaRPr>
          </a:p>
          <a:p>
            <a:pPr rtl="0"/>
            <a:r>
              <a:rPr lang="en-GB" sz="1100" b="0" i="0" u="none" strike="noStrike" cap="none" dirty="0">
                <a:solidFill>
                  <a:srgbClr val="000000"/>
                </a:solidFill>
                <a:effectLst/>
                <a:latin typeface="Arial"/>
                <a:ea typeface="Arial"/>
                <a:cs typeface="Arial"/>
                <a:sym typeface="Arial"/>
              </a:rPr>
              <a:t>Luke will already be familiar with these coding conventions as he has experience in game development already. they are also very well documented, so we could each follow them precisely without having to write up a new document from scratch listing them all. Nevertheless, I added the most commonly used conventions in the project repo README file so everybody has quick access to them if they needed reminding.</a:t>
            </a:r>
            <a:endParaRPr lang="en-GB" b="0" dirty="0">
              <a:effectLst/>
            </a:endParaRPr>
          </a:p>
          <a:p>
            <a:pPr rtl="0"/>
            <a:r>
              <a:rPr lang="en-GB" sz="1100" b="0" i="0" u="none" strike="noStrike" cap="none" dirty="0">
                <a:solidFill>
                  <a:srgbClr val="000000"/>
                </a:solidFill>
                <a:effectLst/>
                <a:latin typeface="Arial"/>
                <a:ea typeface="Arial"/>
                <a:cs typeface="Arial"/>
                <a:sym typeface="Arial"/>
              </a:rPr>
              <a:t>With help from Solomon, we reviewed all changes to the code before merging them into the master branch. Any code that didn’t meet these requirements got rejected and needed to be reworked and reviewed again. We repeated this process until the code met the standards perfectly.</a:t>
            </a:r>
            <a:br>
              <a:rPr lang="en-GB"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79b6de569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79b6de569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a:t>
            </a:r>
            <a:r>
              <a:rPr lang="en-GB" dirty="0"/>
              <a:t>SOLOMON]</a:t>
            </a:r>
          </a:p>
          <a:p>
            <a:pPr rtl="0"/>
            <a:r>
              <a:rPr lang="en-GB" sz="1100" b="0" i="0" u="none" strike="noStrike" cap="none" dirty="0">
                <a:solidFill>
                  <a:srgbClr val="000000"/>
                </a:solidFill>
                <a:effectLst/>
                <a:latin typeface="Arial"/>
                <a:ea typeface="Arial"/>
                <a:cs typeface="Arial"/>
                <a:sym typeface="Arial"/>
              </a:rPr>
              <a:t>As repository manager, I had the task of managing the project from the git side. At the start of the project, I outlined some version control conventions to make our lives easier as the project was underway. For example, each commit message should start with a Jira issue number it fixes. This integration helps us to track down issues and more explanation on Jira if we find some code that doesn't make sense.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Additionally, we used branches and pull requests heavily; we ended at around 80 pull requests merged. Each PR would be submitted by group members with tags, assignees and review requests all submitted. Me or Alex would review each PR to find code that could be refactored, didn't meet the coding standards, or didn't make sense. This system allowed us to keep our code at a high quality and make it easier to edit in the future (rather than letting more sloppy practices make it to the final versions)</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devised a version control schedule that turned out to be a bit too strict. It focused on deadlines for pull requests being submitted and then reviewed. In reality, we had to work together on most of the changes and try different ideas which required a looser window over the weekend.</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After a few first commits without a </a:t>
            </a:r>
            <a:r>
              <a:rPr lang="en-GB" sz="1100" b="0" i="0" u="none" strike="noStrike" cap="none" dirty="0" err="1">
                <a:solidFill>
                  <a:srgbClr val="000000"/>
                </a:solidFill>
                <a:effectLst/>
                <a:latin typeface="Arial"/>
                <a:ea typeface="Arial"/>
                <a:cs typeface="Arial"/>
                <a:sym typeface="Arial"/>
              </a:rPr>
              <a:t>gitignore</a:t>
            </a:r>
            <a:r>
              <a:rPr lang="en-GB" sz="1100" b="0" i="0" u="none" strike="noStrike" cap="none" dirty="0">
                <a:solidFill>
                  <a:srgbClr val="000000"/>
                </a:solidFill>
                <a:effectLst/>
                <a:latin typeface="Arial"/>
                <a:ea typeface="Arial"/>
                <a:cs typeface="Arial"/>
                <a:sym typeface="Arial"/>
              </a:rPr>
              <a:t>, we didn't have many major issues regarding version control. Some branch merges were a bit of a head scratcher but we managed to use </a:t>
            </a:r>
            <a:r>
              <a:rPr lang="en-GB" sz="1100" b="0" i="0" u="none" strike="noStrike" cap="none" dirty="0" err="1">
                <a:solidFill>
                  <a:srgbClr val="000000"/>
                </a:solidFill>
                <a:effectLst/>
                <a:latin typeface="Arial"/>
                <a:ea typeface="Arial"/>
                <a:cs typeface="Arial"/>
                <a:sym typeface="Arial"/>
              </a:rPr>
              <a:t>Github</a:t>
            </a:r>
            <a:r>
              <a:rPr lang="en-GB" sz="1100" b="0" i="0" u="none" strike="noStrike" cap="none" dirty="0">
                <a:solidFill>
                  <a:srgbClr val="000000"/>
                </a:solidFill>
                <a:effectLst/>
                <a:latin typeface="Arial"/>
                <a:ea typeface="Arial"/>
                <a:cs typeface="Arial"/>
                <a:sym typeface="Arial"/>
              </a:rPr>
              <a:t> really effectively. By adding a webhook to our Slack, we could instantly see when work was being done or that a pull request had been opened.</a:t>
            </a:r>
            <a:endParaRPr lang="en-GB" b="0" dirty="0">
              <a:effectLst/>
            </a:endParaRPr>
          </a:p>
          <a:p>
            <a:br>
              <a:rPr lang="en-GB" dirty="0"/>
            </a:b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79b6de56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79b6de56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d03bd46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d03bd46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7d35a2fe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77d35a2fe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Developing Player one happened purely in the Unity Engine and in C#, independently from Solomon and player 2.</a:t>
            </a:r>
          </a:p>
          <a:p>
            <a:pPr rtl="0"/>
            <a:br>
              <a:rPr lang="en-GB" b="0" dirty="0">
                <a:effectLst/>
              </a:rPr>
            </a:br>
            <a:r>
              <a:rPr lang="en-GB" sz="1100" b="0" i="0" u="none" strike="noStrike" cap="none" dirty="0">
                <a:solidFill>
                  <a:srgbClr val="000000"/>
                </a:solidFill>
                <a:effectLst/>
                <a:latin typeface="Arial"/>
                <a:ea typeface="Arial"/>
                <a:cs typeface="Arial"/>
                <a:sym typeface="Arial"/>
              </a:rPr>
              <a:t>I utilised Unity to fit the various needs of this project, including the core features of the Unity Editor as well as external packages that were installed specifically for use in the project.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used Unity’s preview input system for mapping controller input because it’s a fairly new system that adapts well to the dev’s changing specification and presumably will be supported for quite a long time as it’s still in its initial phases and so Luke can continue to use it after we hand it off to him.</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used the </a:t>
            </a:r>
            <a:r>
              <a:rPr lang="en-GB" sz="1100" b="0" i="0" u="none" strike="noStrike" cap="none" dirty="0" err="1">
                <a:solidFill>
                  <a:srgbClr val="000000"/>
                </a:solidFill>
                <a:effectLst/>
                <a:latin typeface="Arial"/>
                <a:ea typeface="Arial"/>
                <a:cs typeface="Arial"/>
                <a:sym typeface="Arial"/>
              </a:rPr>
              <a:t>TextMesh</a:t>
            </a:r>
            <a:r>
              <a:rPr lang="en-GB" sz="1100" b="0" i="0" u="none" strike="noStrike" cap="none" dirty="0">
                <a:solidFill>
                  <a:srgbClr val="000000"/>
                </a:solidFill>
                <a:effectLst/>
                <a:latin typeface="Arial"/>
                <a:ea typeface="Arial"/>
                <a:cs typeface="Arial"/>
                <a:sym typeface="Arial"/>
              </a:rPr>
              <a:t> Pro package for improved UI that we had more control over. It was the perfect solution to the Unity Editor’s adequate default UI system as it adds formatting and layout features such as line spacing, links, custom styles, etc.</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the very early stages of development I used the </a:t>
            </a:r>
            <a:r>
              <a:rPr lang="en-GB" sz="1100" b="0" i="0" u="none" strike="noStrike" cap="none" dirty="0" err="1">
                <a:solidFill>
                  <a:srgbClr val="000000"/>
                </a:solidFill>
                <a:effectLst/>
                <a:latin typeface="Arial"/>
                <a:ea typeface="Arial"/>
                <a:cs typeface="Arial"/>
                <a:sym typeface="Arial"/>
              </a:rPr>
              <a:t>ProBuilder</a:t>
            </a:r>
            <a:r>
              <a:rPr lang="en-GB" sz="1100" b="0" i="0" u="none" strike="noStrike" cap="none" dirty="0">
                <a:solidFill>
                  <a:srgbClr val="000000"/>
                </a:solidFill>
                <a:effectLst/>
                <a:latin typeface="Arial"/>
                <a:ea typeface="Arial"/>
                <a:cs typeface="Arial"/>
                <a:sym typeface="Arial"/>
              </a:rPr>
              <a:t> tool (a package recently bought by Unity) to prototype different styles of level design. These did not make it into any releases, but they did make testing and prototyping a lot quicker.</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 effectively used the animator in the Unity Editor as a Finite State Machine for our basic enemy AI. The enemy’s movement switches between two states: wandering and following. Wandering is when the enemy roams the map decided by random integers that dictate rotation times, walking times and the waiting times in-between. This, coupled with </a:t>
            </a:r>
            <a:r>
              <a:rPr lang="en-GB" sz="1100" b="0" i="0" u="none" strike="noStrike" cap="none" dirty="0" err="1">
                <a:solidFill>
                  <a:srgbClr val="000000"/>
                </a:solidFill>
                <a:effectLst/>
                <a:latin typeface="Arial"/>
                <a:ea typeface="Arial"/>
                <a:cs typeface="Arial"/>
                <a:sym typeface="Arial"/>
              </a:rPr>
              <a:t>raycasts</a:t>
            </a:r>
            <a:r>
              <a:rPr lang="en-GB" sz="1100" b="0" i="0" u="none" strike="noStrike" cap="none" dirty="0">
                <a:solidFill>
                  <a:srgbClr val="000000"/>
                </a:solidFill>
                <a:effectLst/>
                <a:latin typeface="Arial"/>
                <a:ea typeface="Arial"/>
                <a:cs typeface="Arial"/>
                <a:sym typeface="Arial"/>
              </a:rPr>
              <a:t> detecting walls, is a simple solution for creating enemies with realistic natural movement without having to develop complicated AI. The following state was simply to move in the direction of the player when the player is within a certain radius. Our artists also utilized the animator for its more traditional purpose of animating art assets to </a:t>
            </a:r>
            <a:r>
              <a:rPr lang="en-GB" sz="1100" b="0" i="0" u="none" strike="noStrike" cap="none" dirty="0" err="1">
                <a:solidFill>
                  <a:srgbClr val="000000"/>
                </a:solidFill>
                <a:effectLst/>
                <a:latin typeface="Arial"/>
                <a:ea typeface="Arial"/>
                <a:cs typeface="Arial"/>
                <a:sym typeface="Arial"/>
              </a:rPr>
              <a:t>juicify</a:t>
            </a:r>
            <a:r>
              <a:rPr lang="en-GB" sz="1100" b="0" i="0" u="none" strike="noStrike" cap="none" dirty="0">
                <a:solidFill>
                  <a:srgbClr val="000000"/>
                </a:solidFill>
                <a:effectLst/>
                <a:latin typeface="Arial"/>
                <a:ea typeface="Arial"/>
                <a:cs typeface="Arial"/>
                <a:sym typeface="Arial"/>
              </a:rPr>
              <a:t> them, bringing them to life.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More details on all of these tools and how we used them can be found in our group portfolio document.</a:t>
            </a:r>
            <a:endParaRPr lang="en-GB" b="0" dirty="0">
              <a:effectLst/>
            </a:endParaRPr>
          </a:p>
          <a:p>
            <a:br>
              <a:rPr lang="en-GB"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79b6de569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79b6de569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We followed agile methodologies very well, as you can see here in these snapshots of our sprints. You can see the progression we made throughout the months of development, and how it exponentially grew very quickly.</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6 we had movement, doors unlocking, camera following the player, basic rooms. It doesn’t seem like a lot for 6 sprints in, but development in the beginning for player 1 was a lot of back-end systems that the user wouldn’t ever see. Once we nailed those, that’s when our vision really came to life, as you can see by sprint 10.</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In just 4 sprints, we’d created weapons, item pick up systems, 3D art assets, an isometric camera view, particle systems, procedurally generated rooms, a health system and basic UI. And that’s just the front-end stuff that the user gets to see.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focus of sprint 11 as you can see was adding ranged and melee enemies, which was an important requirement for our client. He wanted at least two types of enemies, and we essentially presented him with 3 as when larger slime enemies die they spawn 1 to 3 smaller, faster slimes that have a slightly different movement and less health.</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By sprint 12 we had more detailed rooms as we had more 3D assets, a main menu system that responds only to controller input, audio effects, camera shaking effects, more in game UI, a functional camera hide feature when the Player is hiding behind a wall and trap doors to enter and exit the levels with. We also had a full game loop by this point, where the player can die and gets taken back to the main menu.</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We have a lot more to show off as well, but I don’t want to spoil anything, so I’ll leave that for the game play showcase later on in the presentation.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What’s important to remember during these sprints is that we were also working on player 2 concurrently. We essentially had double the workload, and we managed to keep within scope and on schedule.</a:t>
            </a:r>
            <a:endParaRPr lang="en-GB" b="0" dirty="0">
              <a:effectLst/>
            </a:endParaRPr>
          </a:p>
          <a:p>
            <a:br>
              <a:rPr lang="en-GB"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79b6de569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79b6de569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Other players can join and interact with the game by connecting as "Player 2". The player 2 controller is a web app that can be accessed from any web browser on a PC, phone or tablet. It uses the normal web technologies: HTML5 for layout, CSS3 for styling and positioning and JavaScript (making use of the ECMAScript 6 specification) for interaction and communication.</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To connect player 1 and player 2, we built a Node.js server that runs Express (a webserver) and socket.io (a </a:t>
            </a:r>
            <a:r>
              <a:rPr lang="en-GB" sz="1100" b="0" i="0" u="none" strike="noStrike" cap="none" dirty="0" err="1">
                <a:solidFill>
                  <a:srgbClr val="000000"/>
                </a:solidFill>
                <a:effectLst/>
                <a:latin typeface="Arial"/>
                <a:ea typeface="Arial"/>
                <a:cs typeface="Arial"/>
                <a:sym typeface="Arial"/>
              </a:rPr>
              <a:t>websocket</a:t>
            </a:r>
            <a:r>
              <a:rPr lang="en-GB" sz="1100" b="0" i="0" u="none" strike="noStrike" cap="none" dirty="0">
                <a:solidFill>
                  <a:srgbClr val="000000"/>
                </a:solidFill>
                <a:effectLst/>
                <a:latin typeface="Arial"/>
                <a:ea typeface="Arial"/>
                <a:cs typeface="Arial"/>
                <a:sym typeface="Arial"/>
              </a:rPr>
              <a:t> server for </a:t>
            </a:r>
            <a:r>
              <a:rPr lang="en-GB" sz="1100" b="0" i="0" u="none" strike="noStrike" cap="none" dirty="0" err="1">
                <a:solidFill>
                  <a:srgbClr val="000000"/>
                </a:solidFill>
                <a:effectLst/>
                <a:latin typeface="Arial"/>
                <a:ea typeface="Arial"/>
                <a:cs typeface="Arial"/>
                <a:sym typeface="Arial"/>
              </a:rPr>
              <a:t>realtime</a:t>
            </a:r>
            <a:r>
              <a:rPr lang="en-GB" sz="1100" b="0" i="0" u="none" strike="noStrike" cap="none" dirty="0">
                <a:solidFill>
                  <a:srgbClr val="000000"/>
                </a:solidFill>
                <a:effectLst/>
                <a:latin typeface="Arial"/>
                <a:ea typeface="Arial"/>
                <a:cs typeface="Arial"/>
                <a:sym typeface="Arial"/>
              </a:rPr>
              <a:t> 2-way communication). The server handles rooms using a 4 letter room code, and then it's mostly just a relay to send messages between the two devices.</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Since both player 2 and the server have a common scripting language of JavaScript, they're very easy to integrate; node.js' servers were built to connect with the web. Connecting it to the Unity C# environment was a different story altogether and took a large part of the development time.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enabled NuGet packages in Unity and used the </a:t>
            </a:r>
            <a:r>
              <a:rPr lang="en-GB" sz="1100" b="0" i="0" u="none" strike="noStrike" cap="none" dirty="0" err="1">
                <a:solidFill>
                  <a:srgbClr val="000000"/>
                </a:solidFill>
                <a:effectLst/>
                <a:latin typeface="Arial"/>
                <a:ea typeface="Arial"/>
                <a:cs typeface="Arial"/>
                <a:sym typeface="Arial"/>
              </a:rPr>
              <a:t>WebSocketSharp</a:t>
            </a:r>
            <a:r>
              <a:rPr lang="en-GB" sz="1100" b="0" i="0" u="none" strike="noStrike" cap="none" dirty="0">
                <a:solidFill>
                  <a:srgbClr val="000000"/>
                </a:solidFill>
                <a:effectLst/>
                <a:latin typeface="Arial"/>
                <a:ea typeface="Arial"/>
                <a:cs typeface="Arial"/>
                <a:sym typeface="Arial"/>
              </a:rPr>
              <a:t> package to handle the basic WebSocket communication. I wrote a fairly simple decoder for the specific syntax of socket.io messages (which is mainly opcodes and JSON messages) as the base.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Regular C# development can be quite different to coding inside Unity, so some of my more structured code had to be reduced to simpler options. For example, the player 2 item spawning system used to be a series of classes inheriting from an abstract Item class with a prefab each, but this proved to be inconsistent so it was changed to simple inspector variables.</a:t>
            </a:r>
            <a:endParaRPr lang="en-GB" b="0" dirty="0">
              <a:effectLst/>
            </a:endParaRPr>
          </a:p>
          <a:p>
            <a:br>
              <a:rPr lang="en-GB" dirty="0"/>
            </a:b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7d03bd462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7d03bd462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first sprints were focused on the two-way communication between the webpage and Unity. We need to make sure that Unity object data could be sent and displayed on web, and that </a:t>
            </a:r>
            <a:r>
              <a:rPr lang="en-GB" sz="1100" b="0" i="0" u="none" strike="noStrike" cap="none" dirty="0" err="1">
                <a:solidFill>
                  <a:srgbClr val="000000"/>
                </a:solidFill>
                <a:effectLst/>
                <a:latin typeface="Arial"/>
                <a:ea typeface="Arial"/>
                <a:cs typeface="Arial"/>
                <a:sym typeface="Arial"/>
              </a:rPr>
              <a:t>gameobjects</a:t>
            </a:r>
            <a:r>
              <a:rPr lang="en-GB" sz="1100" b="0" i="0" u="none" strike="noStrike" cap="none" dirty="0">
                <a:solidFill>
                  <a:srgbClr val="000000"/>
                </a:solidFill>
                <a:effectLst/>
                <a:latin typeface="Arial"/>
                <a:ea typeface="Arial"/>
                <a:cs typeface="Arial"/>
                <a:sym typeface="Arial"/>
              </a:rPr>
              <a:t> in the scene could be altered and instantiated from the web connection. I had a lot of trouble with threading errors here: anything called from a </a:t>
            </a:r>
            <a:r>
              <a:rPr lang="en-GB" sz="1100" b="0" i="0" u="none" strike="noStrike" cap="none" dirty="0" err="1">
                <a:solidFill>
                  <a:srgbClr val="000000"/>
                </a:solidFill>
                <a:effectLst/>
                <a:latin typeface="Arial"/>
                <a:ea typeface="Arial"/>
                <a:cs typeface="Arial"/>
                <a:sym typeface="Arial"/>
              </a:rPr>
              <a:t>websocket</a:t>
            </a:r>
            <a:r>
              <a:rPr lang="en-GB" sz="1100" b="0" i="0" u="none" strike="noStrike" cap="none" dirty="0">
                <a:solidFill>
                  <a:srgbClr val="000000"/>
                </a:solidFill>
                <a:effectLst/>
                <a:latin typeface="Arial"/>
                <a:ea typeface="Arial"/>
                <a:cs typeface="Arial"/>
                <a:sym typeface="Arial"/>
              </a:rPr>
              <a:t> message wasn't running in the main thread so it didn't have access to anything in the scene. The workaround was a buffered queue system where messages where queued in memory by the </a:t>
            </a:r>
            <a:r>
              <a:rPr lang="en-GB" sz="1100" b="0" i="0" u="none" strike="noStrike" cap="none" dirty="0" err="1">
                <a:solidFill>
                  <a:srgbClr val="000000"/>
                </a:solidFill>
                <a:effectLst/>
                <a:latin typeface="Arial"/>
                <a:ea typeface="Arial"/>
                <a:cs typeface="Arial"/>
                <a:sym typeface="Arial"/>
              </a:rPr>
              <a:t>websocket</a:t>
            </a:r>
            <a:r>
              <a:rPr lang="en-GB" sz="1100" b="0" i="0" u="none" strike="noStrike" cap="none" dirty="0">
                <a:solidFill>
                  <a:srgbClr val="000000"/>
                </a:solidFill>
                <a:effectLst/>
                <a:latin typeface="Arial"/>
                <a:ea typeface="Arial"/>
                <a:cs typeface="Arial"/>
                <a:sym typeface="Arial"/>
              </a:rPr>
              <a:t> thread and read from the main thread, which could then affect the scene.</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As the sprints progressed, we added more to player 2's view to emulate more of the Unity scene. At sprint 6 we were rendering enemies across the entire scene at the same time across different rooms. We were then able to focus on the single room: applying the transformations to show a 2D orthographic view from a 3D scene and start to add some 2D art.</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Most of the network data comes from Relays that are attached to objects that need to transmit data. Each relay contains a data property that is called every network tick. For example, the </a:t>
            </a:r>
            <a:r>
              <a:rPr lang="en-GB" sz="1100" b="0" i="0" u="none" strike="noStrike" cap="none" dirty="0" err="1">
                <a:solidFill>
                  <a:srgbClr val="000000"/>
                </a:solidFill>
                <a:effectLst/>
                <a:latin typeface="Arial"/>
                <a:ea typeface="Arial"/>
                <a:cs typeface="Arial"/>
                <a:sym typeface="Arial"/>
              </a:rPr>
              <a:t>RoomRelay</a:t>
            </a:r>
            <a:r>
              <a:rPr lang="en-GB" sz="1100" b="0" i="0" u="none" strike="noStrike" cap="none" dirty="0">
                <a:solidFill>
                  <a:srgbClr val="000000"/>
                </a:solidFill>
                <a:effectLst/>
                <a:latin typeface="Arial"/>
                <a:ea typeface="Arial"/>
                <a:cs typeface="Arial"/>
                <a:sym typeface="Arial"/>
              </a:rPr>
              <a:t> has data on the door status, floor colour and room type whereas an </a:t>
            </a:r>
            <a:r>
              <a:rPr lang="en-GB" sz="1100" b="0" i="0" u="none" strike="noStrike" cap="none" dirty="0" err="1">
                <a:solidFill>
                  <a:srgbClr val="000000"/>
                </a:solidFill>
                <a:effectLst/>
                <a:latin typeface="Arial"/>
                <a:ea typeface="Arial"/>
                <a:cs typeface="Arial"/>
                <a:sym typeface="Arial"/>
              </a:rPr>
              <a:t>EntityRelay</a:t>
            </a:r>
            <a:r>
              <a:rPr lang="en-GB" sz="1100" b="0" i="0" u="none" strike="noStrike" cap="none" dirty="0">
                <a:solidFill>
                  <a:srgbClr val="000000"/>
                </a:solidFill>
                <a:effectLst/>
                <a:latin typeface="Arial"/>
                <a:ea typeface="Arial"/>
                <a:cs typeface="Arial"/>
                <a:sym typeface="Arial"/>
              </a:rPr>
              <a:t> has data on position, rotation, entity type and health. By building smaller scripts that talk to a central </a:t>
            </a:r>
            <a:r>
              <a:rPr lang="en-GB" sz="1100" b="0" i="0" u="none" strike="noStrike" cap="none" dirty="0" err="1">
                <a:solidFill>
                  <a:srgbClr val="000000"/>
                </a:solidFill>
                <a:effectLst/>
                <a:latin typeface="Arial"/>
                <a:ea typeface="Arial"/>
                <a:cs typeface="Arial"/>
                <a:sym typeface="Arial"/>
              </a:rPr>
              <a:t>ServerManager</a:t>
            </a:r>
            <a:r>
              <a:rPr lang="en-GB" sz="1100" b="0" i="0" u="none" strike="noStrike" cap="none" dirty="0">
                <a:solidFill>
                  <a:srgbClr val="000000"/>
                </a:solidFill>
                <a:effectLst/>
                <a:latin typeface="Arial"/>
                <a:ea typeface="Arial"/>
                <a:cs typeface="Arial"/>
                <a:sym typeface="Arial"/>
              </a:rPr>
              <a:t>, it's very easy for other members of the team to work with the network - they simply add a relay to their prefab.</a:t>
            </a:r>
            <a:endParaRPr lang="en-GB" b="0" dirty="0">
              <a:effectLst/>
            </a:endParaRPr>
          </a:p>
          <a:p>
            <a:pPr rtl="0"/>
            <a:br>
              <a:rPr lang="en-GB" b="0" dirty="0">
                <a:effectLst/>
              </a:rPr>
            </a:br>
            <a:r>
              <a:rPr lang="en-GB" sz="1100" b="0" i="0" u="none" strike="noStrike" cap="none" dirty="0">
                <a:solidFill>
                  <a:srgbClr val="000000"/>
                </a:solidFill>
                <a:effectLst/>
                <a:latin typeface="Arial"/>
                <a:ea typeface="Arial"/>
                <a:cs typeface="Arial"/>
                <a:sym typeface="Arial"/>
              </a:rPr>
              <a:t>The final sprints use detailed 2D artwork based on the special layouts of each room, better animations and a touch friendly UI for interacting with the main player's scene</a:t>
            </a:r>
            <a:endParaRPr lang="en-GB" b="0" dirty="0">
              <a:effectLst/>
            </a:endParaRPr>
          </a:p>
          <a:p>
            <a:br>
              <a:rPr lang="en-GB" dirty="0"/>
            </a:b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7d03bd46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77d03bd46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77d03bd4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77d03bd4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Josie and I were in charge of the Quality Assurance testing, which we scheduled every week. We worked remotely in a call, and tested each new feature as they were implemented to save time and energy in the long run (as we prevented people trying to debug code that they wrote a long time prior).</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A prime example of this was with the procedurally generated rooms script. This was a big task that had many bugs in the beginning, most of which were hard to isolate the cause of. </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We had </a:t>
            </a:r>
            <a:r>
              <a:rPr lang="en-GB" sz="1100" b="0" i="0" u="none" strike="noStrike" cap="none" dirty="0" err="1">
                <a:solidFill>
                  <a:srgbClr val="000000"/>
                </a:solidFill>
                <a:effectLst/>
                <a:latin typeface="Arial"/>
                <a:ea typeface="Arial"/>
                <a:cs typeface="Arial"/>
                <a:sym typeface="Arial"/>
              </a:rPr>
              <a:t>debug.logs</a:t>
            </a:r>
            <a:r>
              <a:rPr lang="en-GB" sz="1100" b="0" i="0" u="none" strike="noStrike" cap="none" dirty="0">
                <a:solidFill>
                  <a:srgbClr val="000000"/>
                </a:solidFill>
                <a:effectLst/>
                <a:latin typeface="Arial"/>
                <a:ea typeface="Arial"/>
                <a:cs typeface="Arial"/>
                <a:sym typeface="Arial"/>
              </a:rPr>
              <a:t> in the code so we could see what was happening in the in the Editor at run time, and we had rooms spawning when we pressed a key rather than automatically. We ran this hundreds of times, with different numbers of rooms, to isolate and reproduce bugs.</a:t>
            </a:r>
            <a:endParaRPr lang="en-GB" b="0" dirty="0">
              <a:effectLst/>
            </a:endParaRPr>
          </a:p>
          <a:p>
            <a:pPr rtl="0" fontAlgn="t"/>
            <a:r>
              <a:rPr lang="en-GB" sz="1100" b="0" i="0" u="none" strike="noStrike" cap="none" dirty="0">
                <a:solidFill>
                  <a:srgbClr val="000000"/>
                </a:solidFill>
                <a:effectLst/>
                <a:latin typeface="Arial"/>
                <a:ea typeface="Arial"/>
                <a:cs typeface="Arial"/>
                <a:sym typeface="Arial"/>
              </a:rPr>
              <a:t>Some examples of the bugs that we found were rooms would occasionally spawn inside one another, end rooms sometimes spawned infinitely and connecting rooms between to other rooms sometimes didn’t spawn at all.</a:t>
            </a:r>
            <a:br>
              <a:rPr lang="en-GB" sz="1100" b="0" i="0" u="none" strike="noStrike" cap="none" dirty="0">
                <a:solidFill>
                  <a:srgbClr val="000000"/>
                </a:solidFill>
                <a:effectLst/>
                <a:latin typeface="Arial"/>
                <a:ea typeface="Arial"/>
                <a:cs typeface="Arial"/>
                <a:sym typeface="Arial"/>
              </a:rPr>
            </a:br>
            <a:r>
              <a:rPr lang="en-GB" sz="1100" b="0" i="0" u="none" strike="noStrike" cap="none" dirty="0">
                <a:solidFill>
                  <a:srgbClr val="000000"/>
                </a:solidFill>
                <a:effectLst/>
                <a:latin typeface="Arial"/>
                <a:ea typeface="Arial"/>
                <a:cs typeface="Arial"/>
                <a:sym typeface="Arial"/>
              </a:rPr>
              <a:t>By devoting this time to QA testing, we were able to identify and solve these issues sooner. If we hadn’t done this, we would have only been notified to these issues during User Testing, which by then would’ve been far too late to devote as much time to fixing the issues.</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79b6de569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79b6de569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For our user testing, we went with a two test approach. This meant that we could test some core mechanics in the first test, make changes according to feedback and implement. We could then regather feedback on the changes to see if it was the correct call to make them. Our first test was to test the player movement, camera, enemy AI as well as the door unlock mechanics. After collecting feedback on these aspects, we made changes accordingly and after adding a few more features, created another demo release. This new demo was to collect feedback on the aspects we changed from the initial demo and see if we correctly adjusted them as well as collect new feedback on the new features that we added into this demo release.</a:t>
            </a:r>
            <a:endParaRPr lang="en-GB" b="0" dirty="0">
              <a:effectLst/>
            </a:endParaRPr>
          </a:p>
          <a:p>
            <a:pPr rtl="0"/>
            <a:r>
              <a:rPr lang="en-GB" sz="1100" b="0" i="0" u="none" strike="noStrike" cap="none" dirty="0">
                <a:solidFill>
                  <a:srgbClr val="000000"/>
                </a:solidFill>
                <a:effectLst/>
                <a:latin typeface="Arial"/>
                <a:ea typeface="Arial"/>
                <a:cs typeface="Arial"/>
                <a:sym typeface="Arial"/>
              </a:rPr>
              <a:t>We uploaded our demo builds to our team website with instructions on how to play the game as well as a bit of background. We then shared the link around public university discord channels as well other friend circles etc to collect a variety of feedback. One of the major concerns for using friends and family was bias towards us and skew the results. Unfortunately, this is something that is inevitable and the only course of action was to ask them to remain unbiased towards the test as the data we were collecting was valuable. We gave a link to a google form that contained some questions and ratings to gather our responses as well as organize them for us.</a:t>
            </a:r>
            <a:endParaRPr lang="en-GB" b="0" dirty="0">
              <a:effectLst/>
            </a:endParaRPr>
          </a:p>
          <a:p>
            <a:br>
              <a:rPr lang="en-GB" dirty="0"/>
            </a:b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7d03bd462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77d03bd462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After waiting a few days for the forms to be submitted, we collected our results and examined our results.</a:t>
            </a:r>
            <a:endParaRPr lang="en-GB" b="0" dirty="0">
              <a:effectLst/>
            </a:endParaRPr>
          </a:p>
          <a:p>
            <a:pPr rtl="0"/>
            <a:r>
              <a:rPr lang="en-GB" sz="1100" b="0" i="0" u="none" strike="noStrike" cap="none" dirty="0">
                <a:solidFill>
                  <a:srgbClr val="000000"/>
                </a:solidFill>
                <a:effectLst/>
                <a:latin typeface="Arial"/>
                <a:ea typeface="Arial"/>
                <a:cs typeface="Arial"/>
                <a:sym typeface="Arial"/>
              </a:rPr>
              <a:t>From our first demo release, The feedback we got was useful. Considering this was testing our core mechanics, this was the time for major changes. For example, one of the major pieces of feedback we received was that our enemy AI wasn’t working. As this is a major aspect of a dungeon crawler this is something that had to be looked at. After the test was done, we created a </a:t>
            </a:r>
            <a:r>
              <a:rPr lang="en-GB" sz="1100" b="0" i="0" u="none" strike="noStrike" cap="none" dirty="0" err="1">
                <a:solidFill>
                  <a:srgbClr val="000000"/>
                </a:solidFill>
                <a:effectLst/>
                <a:latin typeface="Arial"/>
                <a:ea typeface="Arial"/>
                <a:cs typeface="Arial"/>
                <a:sym typeface="Arial"/>
              </a:rPr>
              <a:t>jira</a:t>
            </a:r>
            <a:r>
              <a:rPr lang="en-GB" sz="1100" b="0" i="0" u="none" strike="noStrike" cap="none" dirty="0">
                <a:solidFill>
                  <a:srgbClr val="000000"/>
                </a:solidFill>
                <a:effectLst/>
                <a:latin typeface="Arial"/>
                <a:ea typeface="Arial"/>
                <a:cs typeface="Arial"/>
                <a:sym typeface="Arial"/>
              </a:rPr>
              <a:t> post that contained all the issues from the test. After a team discussion it was decided what to act on and what to change and or not change. Because we were making changes to the core mechanics,  we had to leave enough time to complete the rest of the project. We decided that the enemy AI should be re-created from the ground up as it was better to start again than to fix what we already had.</a:t>
            </a:r>
          </a:p>
          <a:p>
            <a:pPr marL="158750" indent="0" rtl="0">
              <a:buNone/>
            </a:pPr>
            <a:endParaRPr lang="en-GB" b="0" dirty="0">
              <a:effectLst/>
            </a:endParaRPr>
          </a:p>
          <a:p>
            <a:pPr rtl="0"/>
            <a:r>
              <a:rPr lang="en-GB" sz="1100" b="0" i="0" u="none" strike="noStrike" cap="none" dirty="0">
                <a:solidFill>
                  <a:srgbClr val="000000"/>
                </a:solidFill>
                <a:effectLst/>
                <a:latin typeface="Arial"/>
                <a:ea typeface="Arial"/>
                <a:cs typeface="Arial"/>
                <a:sym typeface="Arial"/>
              </a:rPr>
              <a:t>After collecting this data and making the changes where appropriate, we added some of the other core mechanics of the game (procedural generation of rooms, picking up weapons) and refining some of the other aspects of the game we released our second demo for testing. Again, after waiting a few days for our results, we collected and analysed them.</a:t>
            </a:r>
          </a:p>
          <a:p>
            <a:pPr marL="158750" indent="0" rtl="0">
              <a:buNone/>
            </a:pPr>
            <a:endParaRPr lang="en-GB" b="0" dirty="0">
              <a:effectLst/>
            </a:endParaRPr>
          </a:p>
          <a:p>
            <a:pPr rtl="0"/>
            <a:r>
              <a:rPr lang="en-GB" sz="1100" b="0" i="0" u="none" strike="noStrike" cap="none" dirty="0">
                <a:solidFill>
                  <a:srgbClr val="000000"/>
                </a:solidFill>
                <a:effectLst/>
                <a:latin typeface="Arial"/>
                <a:ea typeface="Arial"/>
                <a:cs typeface="Arial"/>
                <a:sym typeface="Arial"/>
              </a:rPr>
              <a:t>The decision to rework the enemy AI was a good one, the feedback on the new system worked much better than the first. Even though there was some feedback on the new system, they were minor changes. The aspects we improved upon from the first test were </a:t>
            </a:r>
            <a:r>
              <a:rPr lang="en-GB" sz="1100" b="0" i="0" u="none" strike="noStrike" cap="none">
                <a:solidFill>
                  <a:srgbClr val="000000"/>
                </a:solidFill>
                <a:effectLst/>
                <a:latin typeface="Arial"/>
                <a:ea typeface="Arial"/>
                <a:cs typeface="Arial"/>
                <a:sym typeface="Arial"/>
              </a:rPr>
              <a:t>received positively. </a:t>
            </a:r>
            <a:r>
              <a:rPr lang="en-GB" sz="1100" b="0" i="0" u="none" strike="noStrike" cap="none" dirty="0">
                <a:solidFill>
                  <a:srgbClr val="000000"/>
                </a:solidFill>
                <a:effectLst/>
                <a:latin typeface="Arial"/>
                <a:ea typeface="Arial"/>
                <a:cs typeface="Arial"/>
                <a:sym typeface="Arial"/>
              </a:rPr>
              <a:t>It showed us that we made the correct choices when deciding what to change / improve.</a:t>
            </a:r>
          </a:p>
          <a:p>
            <a:pPr marL="158750" indent="0" rtl="0">
              <a:buNone/>
            </a:pPr>
            <a:endParaRPr lang="en-GB" b="0" dirty="0">
              <a:effectLst/>
            </a:endParaRPr>
          </a:p>
          <a:p>
            <a:pPr rtl="0"/>
            <a:r>
              <a:rPr lang="en-GB" sz="1100" b="0" i="0" u="none" strike="noStrike" cap="none" dirty="0">
                <a:solidFill>
                  <a:srgbClr val="000000"/>
                </a:solidFill>
                <a:effectLst/>
                <a:latin typeface="Arial"/>
                <a:ea typeface="Arial"/>
                <a:cs typeface="Arial"/>
                <a:sym typeface="Arial"/>
              </a:rPr>
              <a:t>By doing two user tests, we were able to collect feedback from the first, make improvements and test the improvements. This was key in refining and creating the game that we intended from the start.</a:t>
            </a:r>
            <a:endParaRPr lang="en-GB" b="0" dirty="0">
              <a:effectLst/>
            </a:endParaRPr>
          </a:p>
          <a:p>
            <a:br>
              <a:rPr lang="en-GB" dirty="0"/>
            </a:br>
            <a:br>
              <a:rPr lang="en-GB" dirty="0"/>
            </a:b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79b6de569_0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79b6de569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79b6de569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79b6de569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Hi, I'm Zack and I'm the product owner for team supine. This means that I was in charge of talking to the client throughout development of the project. Setting up meetings with the client each week, discussing what our goals for the project are and making sure they are aligned with their own. As well as this, I was also in charge of setting up the </a:t>
            </a:r>
            <a:r>
              <a:rPr lang="en-GB" sz="1100" b="0" i="0" u="none" strike="noStrike" cap="none">
                <a:solidFill>
                  <a:srgbClr val="000000"/>
                </a:solidFill>
                <a:effectLst/>
                <a:latin typeface="Arial"/>
                <a:ea typeface="Arial"/>
                <a:cs typeface="Arial"/>
                <a:sym typeface="Arial"/>
              </a:rPr>
              <a:t>public testing. </a:t>
            </a:r>
            <a:r>
              <a:rPr lang="en-GB" sz="1100" b="0" i="0" u="none" strike="noStrike" cap="none" dirty="0">
                <a:solidFill>
                  <a:srgbClr val="000000"/>
                </a:solidFill>
                <a:effectLst/>
                <a:latin typeface="Arial"/>
                <a:ea typeface="Arial"/>
                <a:cs typeface="Arial"/>
                <a:sym typeface="Arial"/>
              </a:rPr>
              <a:t>Gathering the feedback from that and analysing it. Finally, I am the secondary designer for the team so I was responsible for the visuals of the web-based aspects of the game.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7d03bd462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7d03bd46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br>
              <a:rPr lang="en-US" dirty="0"/>
            </a:br>
            <a:r>
              <a:rPr lang="en-US" sz="1100" b="0" i="0" u="none" strike="noStrike" cap="none" dirty="0">
                <a:solidFill>
                  <a:srgbClr val="000000"/>
                </a:solidFill>
                <a:effectLst/>
                <a:latin typeface="Arial"/>
                <a:ea typeface="Arial"/>
                <a:cs typeface="Arial"/>
                <a:sym typeface="Arial"/>
              </a:rPr>
              <a:t>A key part of our project was that we did all our own art. As a team with 2 artists, we were able to create unique art to make our client’s proof of concept stand out. We chose voxel graphics for the main game, made in </a:t>
            </a:r>
            <a:r>
              <a:rPr lang="en-US" sz="1100" b="0" i="0" u="none" strike="noStrike" cap="none" dirty="0" err="1">
                <a:solidFill>
                  <a:srgbClr val="000000"/>
                </a:solidFill>
                <a:effectLst/>
                <a:latin typeface="Arial"/>
                <a:ea typeface="Arial"/>
                <a:cs typeface="Arial"/>
                <a:sym typeface="Arial"/>
              </a:rPr>
              <a:t>magicavoxel</a:t>
            </a:r>
            <a:r>
              <a:rPr lang="en-US" sz="1100" b="0" i="0" u="none" strike="noStrike" cap="none" dirty="0">
                <a:solidFill>
                  <a:srgbClr val="000000"/>
                </a:solidFill>
                <a:effectLst/>
                <a:latin typeface="Arial"/>
                <a:ea typeface="Arial"/>
                <a:cs typeface="Arial"/>
                <a:sym typeface="Arial"/>
              </a:rPr>
              <a:t>, because the basic blocky shapes balance looking professional while also child friendly. Luke also stated he liked this retro, </a:t>
            </a:r>
            <a:r>
              <a:rPr lang="en-US" sz="1100" b="0" i="0" u="none" strike="noStrike" cap="none" dirty="0" err="1">
                <a:solidFill>
                  <a:srgbClr val="000000"/>
                </a:solidFill>
                <a:effectLst/>
                <a:latin typeface="Arial"/>
                <a:ea typeface="Arial"/>
                <a:cs typeface="Arial"/>
                <a:sym typeface="Arial"/>
              </a:rPr>
              <a:t>arcadey</a:t>
            </a:r>
            <a:r>
              <a:rPr lang="en-US" sz="1100" b="0" i="0" u="none" strike="noStrike" cap="none" dirty="0">
                <a:solidFill>
                  <a:srgbClr val="000000"/>
                </a:solidFill>
                <a:effectLst/>
                <a:latin typeface="Arial"/>
                <a:ea typeface="Arial"/>
                <a:cs typeface="Arial"/>
                <a:sym typeface="Arial"/>
              </a:rPr>
              <a:t> aesthetic that it brought to the game, especially as it matched the 8-bit audio that Alex created using BFXR, a free software tool for game developers to create </a:t>
            </a:r>
            <a:r>
              <a:rPr lang="en-US" sz="1100" b="0" i="0" u="none" strike="noStrike" cap="none" dirty="0" err="1">
                <a:solidFill>
                  <a:srgbClr val="000000"/>
                </a:solidFill>
                <a:effectLst/>
                <a:latin typeface="Arial"/>
                <a:ea typeface="Arial"/>
                <a:cs typeface="Arial"/>
                <a:sym typeface="Arial"/>
              </a:rPr>
              <a:t>juicey</a:t>
            </a:r>
            <a:r>
              <a:rPr lang="en-US" sz="1100" b="0" i="0" u="none" strike="noStrike" cap="none" dirty="0">
                <a:solidFill>
                  <a:srgbClr val="000000"/>
                </a:solidFill>
                <a:effectLst/>
                <a:latin typeface="Arial"/>
                <a:ea typeface="Arial"/>
                <a:cs typeface="Arial"/>
                <a:sym typeface="Arial"/>
              </a:rPr>
              <a:t> sound effects.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Making our own art assets, we could also tailor them to the needs of the client and the project. Since our game has both a 3D main game and 2D second player mode, we needed graphics that could easily represent game objects in both of these formats. Zack worked on pixel art for all the 2D aspects of the game, which matches the voxel based graphics of the main game really well. </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Because we made all the assets ourselves, we’re able to leave our client not only with a proof of concept, but also a library of original assets he can use himself to develop the project further as he so wishes. Also, these individual assets can be easily put together, like </a:t>
            </a:r>
            <a:r>
              <a:rPr lang="en-US" sz="1100" b="0" i="0" u="none" strike="noStrike" cap="none" dirty="0" err="1">
                <a:solidFill>
                  <a:srgbClr val="000000"/>
                </a:solidFill>
                <a:effectLst/>
                <a:latin typeface="Arial"/>
                <a:ea typeface="Arial"/>
                <a:cs typeface="Arial"/>
                <a:sym typeface="Arial"/>
              </a:rPr>
              <a:t>lego</a:t>
            </a:r>
            <a:r>
              <a:rPr lang="en-US" sz="1100" b="0" i="0" u="none" strike="noStrike" cap="none" dirty="0">
                <a:solidFill>
                  <a:srgbClr val="000000"/>
                </a:solidFill>
                <a:effectLst/>
                <a:latin typeface="Arial"/>
                <a:ea typeface="Arial"/>
                <a:cs typeface="Arial"/>
                <a:sym typeface="Arial"/>
              </a:rPr>
              <a:t>, to create new room designs to make even more unique levels.</a:t>
            </a:r>
            <a:endParaRPr lang="en-US" dirty="0">
              <a:effectLst/>
            </a:endParaRPr>
          </a:p>
          <a:p>
            <a:pPr rtl="0" fontAlgn="t"/>
            <a:r>
              <a:rPr lang="en-US" sz="1100" b="0" i="0" u="none" strike="noStrike" cap="none" dirty="0">
                <a:solidFill>
                  <a:srgbClr val="000000"/>
                </a:solidFill>
                <a:effectLst/>
                <a:latin typeface="Arial"/>
                <a:ea typeface="Arial"/>
                <a:cs typeface="Arial"/>
                <a:sym typeface="Arial"/>
              </a:rPr>
              <a:t>It took a lot of work, but we’re really happy with how the visuals and the audio turned out, it really ties the game together.</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7d03bd4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7d03bd46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t"/>
            <a:r>
              <a:rPr lang="en-GB" sz="1100" b="0" i="0" u="none" strike="noStrike" cap="none" dirty="0">
                <a:solidFill>
                  <a:srgbClr val="000000"/>
                </a:solidFill>
                <a:effectLst/>
                <a:latin typeface="Arial"/>
                <a:ea typeface="Arial"/>
                <a:cs typeface="Arial"/>
                <a:sym typeface="Arial"/>
              </a:rPr>
              <a:t>So here it is, our final product: the game “Tap Tap Dungeon” as it stands today. We still have a week of potential development left to work on it before we hand it off as a proof of concept to Luke and get his sign-off on it, but development has now essentially ceased. </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We have discussed how the hand-off will take place. We plan to have one final remote meeting with him where we talk about possible options for the project in future, and what our involvement could look like. This is particularly important as Solomon is currently hosting the server, and Luke may want this to continue. Furthermore, we would be open to discussing freelance work to help maintain and develop the systems in place.</a:t>
            </a:r>
            <a:endParaRPr lang="en-GB" b="0" dirty="0">
              <a:effectLst/>
            </a:endParaRPr>
          </a:p>
          <a:p>
            <a:pPr rtl="0" fontAlgn="t"/>
            <a:br>
              <a:rPr lang="en-GB" b="0" dirty="0">
                <a:effectLst/>
              </a:rPr>
            </a:br>
            <a:r>
              <a:rPr lang="en-GB" sz="1100" b="0" i="0" u="none" strike="noStrike" cap="none" dirty="0">
                <a:solidFill>
                  <a:srgbClr val="000000"/>
                </a:solidFill>
                <a:effectLst/>
                <a:latin typeface="Arial"/>
                <a:ea typeface="Arial"/>
                <a:cs typeface="Arial"/>
                <a:sym typeface="Arial"/>
              </a:rPr>
              <a:t>Here is a video of the full gameplay with no commentary.</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79b6de569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79b6de569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Here you can find links to our team’s documents and the relevant websites, including the initial Game Design Document we made in January and our project management board. Our released proof-of-concept will be available to download on </a:t>
            </a:r>
            <a:r>
              <a:rPr lang="en-GB" sz="1100" b="0" i="0" u="none" strike="noStrike" cap="none" dirty="0" err="1">
                <a:solidFill>
                  <a:srgbClr val="000000"/>
                </a:solidFill>
                <a:effectLst/>
                <a:latin typeface="Arial"/>
                <a:ea typeface="Arial"/>
                <a:cs typeface="Arial"/>
                <a:sym typeface="Arial"/>
              </a:rPr>
              <a:t>itch.io</a:t>
            </a:r>
            <a:r>
              <a:rPr lang="en-GB" sz="1100" b="0" i="0" u="none" strike="noStrike" cap="none" dirty="0">
                <a:solidFill>
                  <a:srgbClr val="000000"/>
                </a:solidFill>
                <a:effectLst/>
                <a:latin typeface="Arial"/>
                <a:ea typeface="Arial"/>
                <a:cs typeface="Arial"/>
                <a:sym typeface="Arial"/>
              </a:rPr>
              <a:t> within the next week, after we’ve handed it off to Luke and gotten his sign-off on the project.</a:t>
            </a:r>
            <a:br>
              <a:rPr lang="en-GB" dirty="0"/>
            </a:br>
            <a:endParaRPr lang="en-GB"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79b6de569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79b6de569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79b6de569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79b6de569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Thank you for listening, we will now happily answer any questions you might have!</a:t>
            </a:r>
            <a:endParaRPr lang="en-GB"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9b6de569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9b6de569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sz="1100" b="0" i="0" u="none" strike="noStrike" cap="none" dirty="0">
                <a:solidFill>
                  <a:srgbClr val="000000"/>
                </a:solidFill>
                <a:effectLst/>
                <a:latin typeface="Arial"/>
                <a:ea typeface="Arial"/>
                <a:cs typeface="Arial"/>
                <a:sym typeface="Arial"/>
              </a:rPr>
              <a:t>I’m Josie, my main role for this project was Scrum Master, so I was in charge of project management and ensuring we follow agile methodology. I’m also the Lead designer, which meant I was responsible for the visuals of the game, and made all the models myself. I also spent time each week doing Quality Assurance, to make sure all new features were working as expected without any bugs or issues. </a:t>
            </a: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79b6de569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79b6de569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GB" b="0" dirty="0">
                <a:effectLst/>
              </a:rPr>
            </a:br>
            <a:r>
              <a:rPr lang="en-GB" sz="1100" b="0" i="0" u="none" strike="noStrike" cap="none" dirty="0">
                <a:solidFill>
                  <a:srgbClr val="000000"/>
                </a:solidFill>
                <a:effectLst/>
                <a:latin typeface="Arial"/>
                <a:ea typeface="Arial"/>
                <a:cs typeface="Arial"/>
                <a:sym typeface="Arial"/>
              </a:rPr>
              <a:t>Hi, I’m Alexander, I’m the Technical Lead and Codebase Manager. I share the Technical Lead role with Solomon, but I am also in charge of most of the programming in the Unity Engine, declaring the coding conventions, and peer reviewing everybody’s code. I am also a QA Tester alongside Josie, and worked with her consistently to find defects in our solution.</a:t>
            </a:r>
            <a:endParaRPr lang="en-GB" b="0" dirty="0">
              <a:effectLst/>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79b6de569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79b6de569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[SOLOMON]</a:t>
            </a:r>
          </a:p>
          <a:p>
            <a:pPr marL="0" lvl="0" indent="0" algn="l" rtl="0">
              <a:spcBef>
                <a:spcPts val="0"/>
              </a:spcBef>
              <a:spcAft>
                <a:spcPts val="0"/>
              </a:spcAft>
              <a:buNone/>
            </a:pPr>
            <a:r>
              <a:rPr lang="en-GB" sz="1100" b="0" i="0" u="none" strike="noStrike" cap="none" dirty="0">
                <a:solidFill>
                  <a:srgbClr val="000000"/>
                </a:solidFill>
                <a:effectLst/>
                <a:latin typeface="Arial"/>
                <a:ea typeface="Arial"/>
                <a:cs typeface="Arial"/>
                <a:sym typeface="Arial"/>
              </a:rPr>
              <a:t>I'm Solomon, I'm a Technical Lead and the Repo Manager. I was in charge of our repository: enforcing our rules for branches and pull requests and did lots of peer reviews before merging. I helped to improve the quality of our code and health of our repository whilst also managing the external player 2 part of the project.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79b6de569_0_7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79b6de569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79b6de569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79b6de569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Our client is called Luke McGowan. He has a past experience with web design as well as game development experience in unity. His primary job description is a freelance developer and designer. He came to us with a pitch for a game to be played with himself and his kids. </a:t>
            </a:r>
            <a:endParaRPr lang="en-GB" b="0" dirty="0">
              <a:effectLst/>
            </a:endParaRPr>
          </a:p>
          <a:p>
            <a:pPr rtl="0"/>
            <a:r>
              <a:rPr lang="en-GB" sz="1100" b="0" i="0" u="none" strike="noStrike" cap="none" dirty="0">
                <a:solidFill>
                  <a:srgbClr val="000000"/>
                </a:solidFill>
                <a:effectLst/>
                <a:latin typeface="Arial"/>
                <a:ea typeface="Arial"/>
                <a:cs typeface="Arial"/>
                <a:sym typeface="Arial"/>
              </a:rPr>
              <a:t>The pitch was a “multiplayer game for all ages”. He wanted a game that included his kids in the experience. Something that they could also enjoy playing as well as him. The reasons behind him looking for something like was because the games that are currently out there cover a wider variety of ages rather than being specifically designed for adults and children of a younger age to play. By focusing the age rating more, he wants a game that is both easy for the kid to grasp and enjoy as well as having the adult also have an enjoyable time. </a:t>
            </a:r>
            <a:endParaRPr lang="en-GB" b="0" dirty="0">
              <a:effectLst/>
            </a:endParaRPr>
          </a:p>
          <a:p>
            <a:br>
              <a:rPr lang="en-GB"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7d03bd462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7d03bd462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GB" sz="1100" b="0" i="0" u="none" strike="noStrike" cap="none" dirty="0">
                <a:solidFill>
                  <a:srgbClr val="000000"/>
                </a:solidFill>
                <a:effectLst/>
                <a:latin typeface="Arial"/>
                <a:ea typeface="Arial"/>
                <a:cs typeface="Arial"/>
                <a:sym typeface="Arial"/>
              </a:rPr>
              <a:t>Doing a game for children comes with a lot of issues (legal, ethical etc) and so we had to be very careful in how we proceeded with our development. There were some things we had to take into consideration when attempting a project like this.</a:t>
            </a:r>
            <a:endParaRPr lang="en-GB" b="0" dirty="0">
              <a:effectLst/>
            </a:endParaRPr>
          </a:p>
          <a:p>
            <a:pPr rtl="0"/>
            <a:r>
              <a:rPr lang="en-GB" sz="1100" b="0" i="0" u="none" strike="noStrike" cap="none" dirty="0">
                <a:solidFill>
                  <a:srgbClr val="000000"/>
                </a:solidFill>
                <a:effectLst/>
                <a:latin typeface="Arial"/>
                <a:ea typeface="Arial"/>
                <a:cs typeface="Arial"/>
                <a:sym typeface="Arial"/>
              </a:rPr>
              <a:t>Because this is a game targeted at children (under 10) we had to make sure that we didn’t collect any of their personal data. So we can’t have them registering an account or any other way of collecting their data. The game can’t contain any explicit themes (sex, drugs, gambling etc) as these are clearly not designed for the consumption of a younger audience. The game can’t contain any profanity or violence as it has to abide by the rules set by PEGI (pan </a:t>
            </a:r>
            <a:r>
              <a:rPr lang="en-GB" sz="1100" b="0" i="0" u="none" strike="noStrike" cap="none" dirty="0" err="1">
                <a:solidFill>
                  <a:srgbClr val="000000"/>
                </a:solidFill>
                <a:effectLst/>
                <a:latin typeface="Arial"/>
                <a:ea typeface="Arial"/>
                <a:cs typeface="Arial"/>
                <a:sym typeface="Arial"/>
              </a:rPr>
              <a:t>european</a:t>
            </a:r>
            <a:r>
              <a:rPr lang="en-GB" sz="1100" b="0" i="0" u="none" strike="noStrike" cap="none" dirty="0">
                <a:solidFill>
                  <a:srgbClr val="000000"/>
                </a:solidFill>
                <a:effectLst/>
                <a:latin typeface="Arial"/>
                <a:ea typeface="Arial"/>
                <a:cs typeface="Arial"/>
                <a:sym typeface="Arial"/>
              </a:rPr>
              <a:t> game information) committee. It can however contain a very mild form of violence (stylized or comical) but nothing frightening. Finally the game cannot contain any micro transactions as this raises ethical and professional issues designing a game made for children and including micro transactions.</a:t>
            </a:r>
          </a:p>
          <a:p>
            <a:pPr rtl="0"/>
            <a:endParaRPr lang="en-GB" sz="1100" b="0" i="0" u="none" strike="noStrike" cap="none" dirty="0">
              <a:solidFill>
                <a:srgbClr val="000000"/>
              </a:solidFill>
              <a:effectLst/>
              <a:latin typeface="Arial"/>
              <a:cs typeface="Arial"/>
              <a:sym typeface="Arial"/>
            </a:endParaRPr>
          </a:p>
          <a:p>
            <a:pPr marL="158750" indent="0" rtl="0">
              <a:buNone/>
            </a:pPr>
            <a:r>
              <a:rPr lang="en-GB" sz="1100" b="0" i="0" u="none" strike="noStrike" cap="none" dirty="0">
                <a:solidFill>
                  <a:srgbClr val="000000"/>
                </a:solidFill>
                <a:effectLst/>
                <a:latin typeface="Arial"/>
                <a:ea typeface="Arial"/>
                <a:cs typeface="Arial"/>
                <a:sym typeface="Arial"/>
              </a:rPr>
              <a:t>Another aspect we had to consider was when we collected data from our user testing. We had to get the people testing our demo to sign a consent form making sure they understand what we are planning on using their data for to make sure we are doing this all legally.</a:t>
            </a:r>
            <a:endParaRPr lang="en-GB" b="0" dirty="0">
              <a:effectLst/>
            </a:endParaRPr>
          </a:p>
          <a:p>
            <a:pPr marL="158750" indent="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9.m4a"/><Relationship Id="rId7" Type="http://schemas.openxmlformats.org/officeDocument/2006/relationships/image" Target="../media/image13.png"/><Relationship Id="rId2" Type="http://schemas.microsoft.com/office/2007/relationships/media" Target="../media/media9.m4a"/><Relationship Id="rId1" Type="http://schemas.openxmlformats.org/officeDocument/2006/relationships/tags" Target="../tags/tag2.xml"/><Relationship Id="rId6" Type="http://schemas.openxmlformats.org/officeDocument/2006/relationships/image" Target="../media/image1.png"/><Relationship Id="rId11" Type="http://schemas.openxmlformats.org/officeDocument/2006/relationships/comments" Target="../comments/comment4.xml"/><Relationship Id="rId5" Type="http://schemas.openxmlformats.org/officeDocument/2006/relationships/notesSlide" Target="../notesSlides/notesSlide11.xml"/><Relationship Id="rId10" Type="http://schemas.openxmlformats.org/officeDocument/2006/relationships/image" Target="../media/image2.png"/><Relationship Id="rId4" Type="http://schemas.openxmlformats.org/officeDocument/2006/relationships/slideLayout" Target="../slideLayouts/slideLayout3.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0.m4a"/><Relationship Id="rId7" Type="http://schemas.openxmlformats.org/officeDocument/2006/relationships/image" Target="../media/image16.png"/><Relationship Id="rId2" Type="http://schemas.microsoft.com/office/2007/relationships/media" Target="../media/media10.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3.xml"/><Relationship Id="rId9"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audio" Target="../media/media11.mp3"/><Relationship Id="rId7" Type="http://schemas.openxmlformats.org/officeDocument/2006/relationships/image" Target="../media/image2.png"/><Relationship Id="rId2" Type="http://schemas.microsoft.com/office/2007/relationships/media" Target="../media/media11.mp3"/><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2.m4a"/><Relationship Id="rId7" Type="http://schemas.openxmlformats.org/officeDocument/2006/relationships/image" Target="../media/image18.png"/><Relationship Id="rId12" Type="http://schemas.openxmlformats.org/officeDocument/2006/relationships/comments" Target="../comments/comment7.xml"/><Relationship Id="rId2" Type="http://schemas.microsoft.com/office/2007/relationships/media" Target="../media/media12.m4a"/><Relationship Id="rId1" Type="http://schemas.openxmlformats.org/officeDocument/2006/relationships/tags" Target="../tags/tag5.xml"/><Relationship Id="rId6" Type="http://schemas.openxmlformats.org/officeDocument/2006/relationships/image" Target="../media/image17.png"/><Relationship Id="rId11" Type="http://schemas.openxmlformats.org/officeDocument/2006/relationships/image" Target="../media/image2.png"/><Relationship Id="rId5" Type="http://schemas.openxmlformats.org/officeDocument/2006/relationships/notesSlide" Target="../notesSlides/notesSlide15.xml"/><Relationship Id="rId10" Type="http://schemas.openxmlformats.org/officeDocument/2006/relationships/image" Target="../media/image1.png"/><Relationship Id="rId4" Type="http://schemas.openxmlformats.org/officeDocument/2006/relationships/slideLayout" Target="../slideLayouts/slideLayout3.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22.png"/><Relationship Id="rId12" Type="http://schemas.openxmlformats.org/officeDocument/2006/relationships/image" Target="../media/image1.png"/><Relationship Id="rId2" Type="http://schemas.microsoft.com/office/2007/relationships/media" Target="../media/media13.m4a"/><Relationship Id="rId1" Type="http://schemas.openxmlformats.org/officeDocument/2006/relationships/tags" Target="../tags/tag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notesSlide" Target="../notesSlides/notesSlide16.xml"/><Relationship Id="rId10" Type="http://schemas.openxmlformats.org/officeDocument/2006/relationships/image" Target="../media/image25.png"/><Relationship Id="rId4" Type="http://schemas.openxmlformats.org/officeDocument/2006/relationships/slideLayout" Target="../slideLayouts/slideLayout3.xml"/><Relationship Id="rId9" Type="http://schemas.openxmlformats.org/officeDocument/2006/relationships/image" Target="../media/image24.png"/><Relationship Id="rId14" Type="http://schemas.openxmlformats.org/officeDocument/2006/relationships/comments" Target="../comments/comment8.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4.m4a"/><Relationship Id="rId7" Type="http://schemas.openxmlformats.org/officeDocument/2006/relationships/image" Target="../media/image1.png"/><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5.m4a"/><Relationship Id="rId7" Type="http://schemas.openxmlformats.org/officeDocument/2006/relationships/hyperlink" Target="https://docs.microsoft.com/en-us/dotnet/csharp/programming-guide/inside-a-program/coding-conventions" TargetMode="External"/><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28.png"/><Relationship Id="rId5" Type="http://schemas.openxmlformats.org/officeDocument/2006/relationships/notesSlide" Target="../notesSlides/notesSlide18.xml"/><Relationship Id="rId10" Type="http://schemas.openxmlformats.org/officeDocument/2006/relationships/comments" Target="../comments/comment9.xml"/><Relationship Id="rId4" Type="http://schemas.openxmlformats.org/officeDocument/2006/relationships/slideLayout" Target="../slideLayouts/slideLayout3.xml"/><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3.xml"/><Relationship Id="rId7" Type="http://schemas.openxmlformats.org/officeDocument/2006/relationships/image" Target="../media/image30.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29.png"/><Relationship Id="rId5" Type="http://schemas.openxmlformats.org/officeDocument/2006/relationships/image" Target="../media/image1.png"/><Relationship Id="rId10" Type="http://schemas.openxmlformats.org/officeDocument/2006/relationships/comments" Target="../comments/comment10.xml"/><Relationship Id="rId4" Type="http://schemas.openxmlformats.org/officeDocument/2006/relationships/notesSlide" Target="../notesSlides/notesSlide19.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7.m4a"/><Relationship Id="rId7" Type="http://schemas.openxmlformats.org/officeDocument/2006/relationships/hyperlink" Target="https://docs.google.com/document/d/1QRp2TKoZ_PMIc_AkWanzeTVVqwBZruzhmM1WHVoEss0/edit?usp=sharing" TargetMode="External"/><Relationship Id="rId2" Type="http://schemas.microsoft.com/office/2007/relationships/media" Target="../media/media17.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21.xml"/><Relationship Id="rId4" Type="http://schemas.openxmlformats.org/officeDocument/2006/relationships/slideLayout" Target="../slideLayouts/slideLayout3.xml"/><Relationship Id="rId9"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slideLayout" Target="../slideLayouts/slideLayout3.xml"/><Relationship Id="rId7" Type="http://schemas.openxmlformats.org/officeDocument/2006/relationships/image" Target="../media/image33.gif"/><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2.gif"/><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notesSlide" Target="../notesSlides/notesSlide22.xml"/><Relationship Id="rId9" Type="http://schemas.openxmlformats.org/officeDocument/2006/relationships/image" Target="../media/image35.gif"/></Relationships>
</file>

<file path=ppt/slides/_rels/slide23.xml.rels><?xml version="1.0" encoding="UTF-8" standalone="yes"?>
<Relationships xmlns="http://schemas.openxmlformats.org/package/2006/relationships"><Relationship Id="rId8" Type="http://schemas.openxmlformats.org/officeDocument/2006/relationships/hyperlink" Target="https://nodejs.org/" TargetMode="External"/><Relationship Id="rId13" Type="http://schemas.openxmlformats.org/officeDocument/2006/relationships/comments" Target="../comments/comment12.xml"/><Relationship Id="rId3" Type="http://schemas.openxmlformats.org/officeDocument/2006/relationships/audio" Target="../media/media19.mp3"/><Relationship Id="rId7" Type="http://schemas.openxmlformats.org/officeDocument/2006/relationships/hyperlink" Target="http://es6-features.org/" TargetMode="External"/><Relationship Id="rId12" Type="http://schemas.openxmlformats.org/officeDocument/2006/relationships/image" Target="../media/image2.png"/><Relationship Id="rId2" Type="http://schemas.microsoft.com/office/2007/relationships/media" Target="../media/media19.mp3"/><Relationship Id="rId1" Type="http://schemas.openxmlformats.org/officeDocument/2006/relationships/tags" Target="../tags/tag10.xml"/><Relationship Id="rId6" Type="http://schemas.openxmlformats.org/officeDocument/2006/relationships/image" Target="../media/image1.png"/><Relationship Id="rId11" Type="http://schemas.openxmlformats.org/officeDocument/2006/relationships/hyperlink" Target="https://docs.google.com/document/d/1QRp2TKoZ_PMIc_AkWanzeTVVqwBZruzhmM1WHVoEss0/edit?usp=sharing" TargetMode="External"/><Relationship Id="rId5" Type="http://schemas.openxmlformats.org/officeDocument/2006/relationships/notesSlide" Target="../notesSlides/notesSlide23.xml"/><Relationship Id="rId10" Type="http://schemas.openxmlformats.org/officeDocument/2006/relationships/hyperlink" Target="https://github.com/sta/websocket-sharp" TargetMode="External"/><Relationship Id="rId4" Type="http://schemas.openxmlformats.org/officeDocument/2006/relationships/slideLayout" Target="../slideLayouts/slideLayout3.xml"/><Relationship Id="rId9" Type="http://schemas.openxmlformats.org/officeDocument/2006/relationships/hyperlink" Target="https://socket.io/"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slideLayout" Target="../slideLayouts/slideLayout3.xml"/><Relationship Id="rId7" Type="http://schemas.openxmlformats.org/officeDocument/2006/relationships/image" Target="../media/image37.gif"/><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36.gif"/><Relationship Id="rId5" Type="http://schemas.openxmlformats.org/officeDocument/2006/relationships/image" Target="../media/image1.png"/><Relationship Id="rId4" Type="http://schemas.openxmlformats.org/officeDocument/2006/relationships/notesSlide" Target="../notesSlides/notesSlide24.xml"/><Relationship Id="rId9"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21.m4a"/><Relationship Id="rId7" Type="http://schemas.openxmlformats.org/officeDocument/2006/relationships/image" Target="../media/image39.gif"/><Relationship Id="rId2" Type="http://schemas.microsoft.com/office/2007/relationships/media" Target="../media/media21.m4a"/><Relationship Id="rId1" Type="http://schemas.openxmlformats.org/officeDocument/2006/relationships/tags" Target="../tags/tag11.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hyperlink" Target="https://supine.dev/demo2" TargetMode="External"/><Relationship Id="rId3" Type="http://schemas.openxmlformats.org/officeDocument/2006/relationships/audio" Target="../media/media22.m4a"/><Relationship Id="rId7" Type="http://schemas.openxmlformats.org/officeDocument/2006/relationships/image" Target="../media/image40.png"/><Relationship Id="rId2" Type="http://schemas.microsoft.com/office/2007/relationships/media" Target="../media/media22.m4a"/><Relationship Id="rId1" Type="http://schemas.openxmlformats.org/officeDocument/2006/relationships/tags" Target="../tags/tag12.xml"/><Relationship Id="rId6" Type="http://schemas.openxmlformats.org/officeDocument/2006/relationships/image" Target="../media/image1.png"/><Relationship Id="rId11" Type="http://schemas.openxmlformats.org/officeDocument/2006/relationships/comments" Target="../comments/comment13.xml"/><Relationship Id="rId5" Type="http://schemas.openxmlformats.org/officeDocument/2006/relationships/notesSlide" Target="../notesSlides/notesSlide27.xml"/><Relationship Id="rId10" Type="http://schemas.openxmlformats.org/officeDocument/2006/relationships/image" Target="../media/image2.png"/><Relationship Id="rId4" Type="http://schemas.openxmlformats.org/officeDocument/2006/relationships/slideLayout" Target="../slideLayouts/slideLayout3.xml"/><Relationship Id="rId9" Type="http://schemas.openxmlformats.org/officeDocument/2006/relationships/hyperlink" Target="https://docs.google.com/forms/d/1LfIyHvrhsWR_v7wXblE-j26R1zDifBY6qcyYN9sdIM4/edit"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audio" Target="../media/media23.m4a"/><Relationship Id="rId7" Type="http://schemas.openxmlformats.org/officeDocument/2006/relationships/image" Target="../media/image41.png"/><Relationship Id="rId12" Type="http://schemas.openxmlformats.org/officeDocument/2006/relationships/image" Target="../media/image46.png"/><Relationship Id="rId2" Type="http://schemas.microsoft.com/office/2007/relationships/media" Target="../media/media23.m4a"/><Relationship Id="rId16" Type="http://schemas.openxmlformats.org/officeDocument/2006/relationships/comments" Target="../comments/comment14.xml"/><Relationship Id="rId1" Type="http://schemas.openxmlformats.org/officeDocument/2006/relationships/tags" Target="../tags/tag13.xml"/><Relationship Id="rId6" Type="http://schemas.openxmlformats.org/officeDocument/2006/relationships/image" Target="../media/image1.png"/><Relationship Id="rId11" Type="http://schemas.openxmlformats.org/officeDocument/2006/relationships/image" Target="../media/image45.png"/><Relationship Id="rId5" Type="http://schemas.openxmlformats.org/officeDocument/2006/relationships/notesSlide" Target="../notesSlides/notesSlide28.xml"/><Relationship Id="rId15" Type="http://schemas.openxmlformats.org/officeDocument/2006/relationships/image" Target="../media/image2.png"/><Relationship Id="rId10" Type="http://schemas.openxmlformats.org/officeDocument/2006/relationships/image" Target="../media/image44.png"/><Relationship Id="rId4" Type="http://schemas.openxmlformats.org/officeDocument/2006/relationships/slideLayout" Target="../slideLayouts/slideLayout3.xml"/><Relationship Id="rId9" Type="http://schemas.openxmlformats.org/officeDocument/2006/relationships/image" Target="../media/image43.png"/><Relationship Id="rId14" Type="http://schemas.openxmlformats.org/officeDocument/2006/relationships/hyperlink" Target="https://docs.google.com/forms/d/1LfIyHvrhsWR_v7wXblE-j26R1zDifBY6qcyYN9sdIM4/edi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FichandChip_STU"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audio" Target="../media/media24.m4a"/><Relationship Id="rId21" Type="http://schemas.openxmlformats.org/officeDocument/2006/relationships/comments" Target="../comments/comment15.xml"/><Relationship Id="rId7" Type="http://schemas.openxmlformats.org/officeDocument/2006/relationships/image" Target="../media/image48.jpg"/><Relationship Id="rId12" Type="http://schemas.openxmlformats.org/officeDocument/2006/relationships/image" Target="../media/image52.png"/><Relationship Id="rId17" Type="http://schemas.openxmlformats.org/officeDocument/2006/relationships/image" Target="../media/image57.png"/><Relationship Id="rId2" Type="http://schemas.microsoft.com/office/2007/relationships/media" Target="../media/media24.m4a"/><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tags" Target="../tags/tag14.xml"/><Relationship Id="rId6" Type="http://schemas.openxmlformats.org/officeDocument/2006/relationships/image" Target="../media/image1.png"/><Relationship Id="rId11" Type="http://schemas.openxmlformats.org/officeDocument/2006/relationships/image" Target="../media/image51.png"/><Relationship Id="rId5" Type="http://schemas.openxmlformats.org/officeDocument/2006/relationships/notesSlide" Target="../notesSlides/notesSlide30.xml"/><Relationship Id="rId15" Type="http://schemas.openxmlformats.org/officeDocument/2006/relationships/image" Target="../media/image55.png"/><Relationship Id="rId10" Type="http://schemas.openxmlformats.org/officeDocument/2006/relationships/image" Target="../media/image2.png"/><Relationship Id="rId19" Type="http://schemas.openxmlformats.org/officeDocument/2006/relationships/image" Target="../media/image59.png"/><Relationship Id="rId4" Type="http://schemas.openxmlformats.org/officeDocument/2006/relationships/slideLayout" Target="../slideLayouts/slideLayout3.xml"/><Relationship Id="rId9" Type="http://schemas.openxmlformats.org/officeDocument/2006/relationships/image" Target="../media/image50.gif"/><Relationship Id="rId1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Plymouth-University/prco204-suhttps:/github.com/Plymouth-University/prco204-supinepine" TargetMode="External"/><Relationship Id="rId13" Type="http://schemas.openxmlformats.org/officeDocument/2006/relationships/hyperlink" Target="https://www.linkedin.com/in/luke-mcgowan-5989b05/" TargetMode="External"/><Relationship Id="rId3" Type="http://schemas.openxmlformats.org/officeDocument/2006/relationships/audio" Target="../media/media26.m4a"/><Relationship Id="rId7" Type="http://schemas.openxmlformats.org/officeDocument/2006/relationships/hyperlink" Target="https://supine.dev/" TargetMode="External"/><Relationship Id="rId12" Type="http://schemas.openxmlformats.org/officeDocument/2006/relationships/image" Target="../media/image1.png"/><Relationship Id="rId2" Type="http://schemas.microsoft.com/office/2007/relationships/media" Target="../media/media26.m4a"/><Relationship Id="rId1" Type="http://schemas.openxmlformats.org/officeDocument/2006/relationships/tags" Target="../tags/tag15.xml"/><Relationship Id="rId6" Type="http://schemas.openxmlformats.org/officeDocument/2006/relationships/hyperlink" Target="https://alexpritc.itch.io/tap-tap-dungeon" TargetMode="External"/><Relationship Id="rId11" Type="http://schemas.openxmlformats.org/officeDocument/2006/relationships/hyperlink" Target="https://docs.google.com/document/d/1vBp9gWjQXNCC2k91sBcLNxEfaeayLxEGXEjEWZtq5MA/edit?usp=sharing" TargetMode="External"/><Relationship Id="rId5" Type="http://schemas.openxmlformats.org/officeDocument/2006/relationships/notesSlide" Target="../notesSlides/notesSlide32.xml"/><Relationship Id="rId15" Type="http://schemas.openxmlformats.org/officeDocument/2006/relationships/comments" Target="../comments/comment16.xml"/><Relationship Id="rId10" Type="http://schemas.openxmlformats.org/officeDocument/2006/relationships/hyperlink" Target="https://docs.google.com/document/d/1QRp2TKoZ_PMIc_AkWanzeTVVqwBZruzhmM1WHVoEss0/edit?usp=sharing" TargetMode="External"/><Relationship Id="rId4" Type="http://schemas.openxmlformats.org/officeDocument/2006/relationships/slideLayout" Target="../slideLayouts/slideLayout3.xml"/><Relationship Id="rId9" Type="http://schemas.openxmlformats.org/officeDocument/2006/relationships/hyperlink" Target="https://docs.google.com/document/d/1ZzRzQdDvLGaRLmbSklIvJQ_BErtW58jUw0amw2Cj4-k/edit?usp=sharing" TargetMode="External"/><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comments" Target="../comments/comment17.xml"/><Relationship Id="rId3" Type="http://schemas.openxmlformats.org/officeDocument/2006/relationships/audio" Target="../media/media27.mp3"/><Relationship Id="rId7" Type="http://schemas.openxmlformats.org/officeDocument/2006/relationships/image" Target="../media/image2.png"/><Relationship Id="rId2" Type="http://schemas.microsoft.com/office/2007/relationships/media" Target="../media/media27.mp3"/><Relationship Id="rId1" Type="http://schemas.openxmlformats.org/officeDocument/2006/relationships/tags" Target="../tags/tag16.xml"/><Relationship Id="rId6" Type="http://schemas.openxmlformats.org/officeDocument/2006/relationships/image" Target="../media/image1.png"/><Relationship Id="rId5" Type="http://schemas.openxmlformats.org/officeDocument/2006/relationships/notesSlide" Target="../notesSlides/notesSlide33.xml"/><Relationship Id="rId4"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DevJosie"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8.xml"/><Relationship Id="rId7" Type="http://schemas.openxmlformats.org/officeDocument/2006/relationships/hyperlink" Target="https://twitter.com/alexpritc"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8.xml"/><Relationship Id="rId7" Type="http://schemas.openxmlformats.org/officeDocument/2006/relationships/image" Target="../media/image4.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hyperlink" Target="https://twitter.com/slmnio" TargetMode="External"/><Relationship Id="rId5" Type="http://schemas.openxmlformats.org/officeDocument/2006/relationships/image" Target="../media/image1.png"/><Relationship Id="rId10" Type="http://schemas.openxmlformats.org/officeDocument/2006/relationships/comments" Target="../comments/comment1.xml"/><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xml"/><Relationship Id="rId7" Type="http://schemas.openxmlformats.org/officeDocument/2006/relationships/hyperlink" Target="https://www.linkedin.com/in/luke-mcgowan-5989b05/"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jpg"/><Relationship Id="rId5" Type="http://schemas.openxmlformats.org/officeDocument/2006/relationships/image" Target="../media/image1.png"/><Relationship Id="rId10" Type="http://schemas.openxmlformats.org/officeDocument/2006/relationships/comments" Target="../comments/comment2.xml"/><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7.m4a"/><Relationship Id="rId7" Type="http://schemas.openxmlformats.org/officeDocument/2006/relationships/image" Target="../media/image11.png"/><Relationship Id="rId2" Type="http://schemas.microsoft.com/office/2007/relationships/media" Target="../media/media7.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9.xml"/><Relationship Id="rId10" Type="http://schemas.openxmlformats.org/officeDocument/2006/relationships/comments" Target="../comments/comment3.xml"/><Relationship Id="rId4" Type="http://schemas.openxmlformats.org/officeDocument/2006/relationships/slideLayout" Target="../slideLayouts/slideLayout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Supine </a:t>
            </a:r>
            <a:br>
              <a:rPr lang="en" dirty="0"/>
            </a:br>
            <a:r>
              <a:rPr lang="en" dirty="0"/>
              <a:t>Team Presentation</a:t>
            </a:r>
            <a:endParaRPr dirty="0"/>
          </a:p>
        </p:txBody>
      </p:sp>
      <p:sp>
        <p:nvSpPr>
          <p:cNvPr id="73" name="Google Shape;73;p13"/>
          <p:cNvSpPr txBox="1">
            <a:spLocks noGrp="1"/>
          </p:cNvSpPr>
          <p:nvPr>
            <p:ph type="subTitle" idx="1"/>
          </p:nvPr>
        </p:nvSpPr>
        <p:spPr>
          <a:xfrm>
            <a:off x="2371725" y="2720964"/>
            <a:ext cx="48705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t>Zack Hawkins</a:t>
            </a:r>
            <a:endParaRPr sz="1600"/>
          </a:p>
          <a:p>
            <a:pPr marL="0" lvl="0" indent="0" algn="l" rtl="0">
              <a:spcBef>
                <a:spcPts val="0"/>
              </a:spcBef>
              <a:spcAft>
                <a:spcPts val="0"/>
              </a:spcAft>
              <a:buNone/>
            </a:pPr>
            <a:r>
              <a:rPr lang="en" sz="1600"/>
              <a:t>Josie Wood</a:t>
            </a:r>
            <a:endParaRPr sz="1600"/>
          </a:p>
          <a:p>
            <a:pPr marL="0" lvl="0" indent="0" algn="l" rtl="0">
              <a:spcBef>
                <a:spcPts val="0"/>
              </a:spcBef>
              <a:spcAft>
                <a:spcPts val="0"/>
              </a:spcAft>
              <a:buNone/>
            </a:pPr>
            <a:r>
              <a:rPr lang="en" sz="1600"/>
              <a:t>Alexander Pritchard</a:t>
            </a:r>
            <a:endParaRPr sz="1600"/>
          </a:p>
          <a:p>
            <a:pPr marL="0" lvl="0" indent="0" algn="l" rtl="0">
              <a:spcBef>
                <a:spcPts val="0"/>
              </a:spcBef>
              <a:spcAft>
                <a:spcPts val="0"/>
              </a:spcAft>
              <a:buNone/>
            </a:pPr>
            <a:r>
              <a:rPr lang="en" sz="1600"/>
              <a:t>Solomon Cammack</a:t>
            </a:r>
            <a:endParaRPr sz="1600"/>
          </a:p>
        </p:txBody>
      </p:sp>
      <p:pic>
        <p:nvPicPr>
          <p:cNvPr id="74" name="Google Shape;74;p13"/>
          <p:cNvPicPr preferRelativeResize="0"/>
          <p:nvPr/>
        </p:nvPicPr>
        <p:blipFill>
          <a:blip r:embed="rId5">
            <a:alphaModFix/>
          </a:blip>
          <a:stretch>
            <a:fillRect/>
          </a:stretch>
        </p:blipFill>
        <p:spPr>
          <a:xfrm>
            <a:off x="304800" y="504825"/>
            <a:ext cx="2066924" cy="2066924"/>
          </a:xfrm>
          <a:prstGeom prst="rect">
            <a:avLst/>
          </a:prstGeom>
          <a:noFill/>
          <a:ln>
            <a:noFill/>
          </a:ln>
        </p:spPr>
      </p:pic>
      <p:pic>
        <p:nvPicPr>
          <p:cNvPr id="3" name="Audio 2">
            <a:hlinkClick r:id="" action="ppaction://media"/>
            <a:extLst>
              <a:ext uri="{FF2B5EF4-FFF2-40B4-BE49-F238E27FC236}">
                <a16:creationId xmlns:a16="http://schemas.microsoft.com/office/drawing/2014/main" id="{399B1BD0-5953-48FC-8680-9C64BFBC0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696"/>
    </mc:Choice>
    <mc:Fallback xmlns="">
      <p:transition spd="slow" advTm="11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134D-9B37-4612-8AF6-A6240A28FE95}"/>
              </a:ext>
            </a:extLst>
          </p:cNvPr>
          <p:cNvSpPr>
            <a:spLocks noGrp="1"/>
          </p:cNvSpPr>
          <p:nvPr>
            <p:ph type="title"/>
          </p:nvPr>
        </p:nvSpPr>
        <p:spPr/>
        <p:txBody>
          <a:bodyPr/>
          <a:lstStyle/>
          <a:p>
            <a:r>
              <a:rPr lang="en-GB" dirty="0"/>
              <a:t>Our Pitch</a:t>
            </a:r>
          </a:p>
        </p:txBody>
      </p:sp>
      <p:sp>
        <p:nvSpPr>
          <p:cNvPr id="3" name="Text Placeholder 2">
            <a:extLst>
              <a:ext uri="{FF2B5EF4-FFF2-40B4-BE49-F238E27FC236}">
                <a16:creationId xmlns:a16="http://schemas.microsoft.com/office/drawing/2014/main" id="{F29CA145-F6B9-4511-976C-F1FD6715E3D5}"/>
              </a:ext>
            </a:extLst>
          </p:cNvPr>
          <p:cNvSpPr>
            <a:spLocks noGrp="1"/>
          </p:cNvSpPr>
          <p:nvPr>
            <p:ph type="body" idx="1"/>
          </p:nvPr>
        </p:nvSpPr>
        <p:spPr>
          <a:xfrm>
            <a:off x="2400250" y="1211350"/>
            <a:ext cx="6321600" cy="3002400"/>
          </a:xfrm>
        </p:spPr>
        <p:txBody>
          <a:bodyPr/>
          <a:lstStyle/>
          <a:p>
            <a:pPr marL="114300" indent="0">
              <a:buNone/>
            </a:pPr>
            <a:r>
              <a:rPr lang="en-GB" b="1" dirty="0"/>
              <a:t>Dungeon crawler / room clear</a:t>
            </a:r>
          </a:p>
          <a:p>
            <a:pPr lvl="0" indent="-336550">
              <a:buSzPts val="1700"/>
            </a:pPr>
            <a:r>
              <a:rPr lang="en-GB" sz="1600" dirty="0"/>
              <a:t>Couple variations of enemies</a:t>
            </a:r>
          </a:p>
          <a:p>
            <a:pPr lvl="0" indent="-336550">
              <a:buSzPts val="1700"/>
            </a:pPr>
            <a:r>
              <a:rPr lang="en-GB" sz="1600" dirty="0"/>
              <a:t>Procedurally generated levels</a:t>
            </a:r>
          </a:p>
          <a:p>
            <a:pPr lvl="0" indent="-336550">
              <a:buSzPts val="1700"/>
            </a:pPr>
            <a:r>
              <a:rPr lang="en-GB" sz="1600" dirty="0"/>
              <a:t>Obstacles / traps that player 2 spawns / activates</a:t>
            </a:r>
          </a:p>
          <a:p>
            <a:pPr marL="114300" indent="0">
              <a:buNone/>
            </a:pPr>
            <a:r>
              <a:rPr lang="en-GB" b="1" dirty="0"/>
              <a:t>Voxel based graphics</a:t>
            </a:r>
          </a:p>
          <a:p>
            <a:pPr lvl="0" indent="-336550">
              <a:buSzPts val="1700"/>
            </a:pPr>
            <a:r>
              <a:rPr lang="en-GB" sz="1600" dirty="0"/>
              <a:t>Distinct colour Differentiation between world, player and enemies</a:t>
            </a:r>
          </a:p>
          <a:p>
            <a:pPr marL="120650" lvl="0" indent="0">
              <a:buSzPts val="1700"/>
              <a:buNone/>
            </a:pPr>
            <a:r>
              <a:rPr lang="en-GB" b="1" dirty="0"/>
              <a:t>Tablet linked to main computer for player 2</a:t>
            </a:r>
          </a:p>
          <a:p>
            <a:pPr marL="406400" indent="-285750">
              <a:buSzPts val="1700"/>
            </a:pPr>
            <a:r>
              <a:rPr lang="en-GB" sz="1600" dirty="0"/>
              <a:t>Stylized map that shows live feed of player 1 (main game)</a:t>
            </a:r>
          </a:p>
          <a:p>
            <a:pPr marL="406400" indent="-285750">
              <a:buSzPts val="1700"/>
            </a:pPr>
            <a:r>
              <a:rPr lang="en-GB" sz="1600" dirty="0"/>
              <a:t>Matches art style of primary game.</a:t>
            </a:r>
          </a:p>
          <a:p>
            <a:pPr marL="406400" indent="-285750">
              <a:buSzPts val="1700"/>
            </a:pPr>
            <a:r>
              <a:rPr lang="en-GB" sz="1600" dirty="0"/>
              <a:t>Help / hinder premise </a:t>
            </a:r>
          </a:p>
          <a:p>
            <a:pPr marL="114300" indent="0">
              <a:buNone/>
            </a:pPr>
            <a:endParaRPr lang="en-GB" sz="1600" dirty="0"/>
          </a:p>
        </p:txBody>
      </p:sp>
      <p:pic>
        <p:nvPicPr>
          <p:cNvPr id="4" name="Google Shape;143;p21">
            <a:extLst>
              <a:ext uri="{FF2B5EF4-FFF2-40B4-BE49-F238E27FC236}">
                <a16:creationId xmlns:a16="http://schemas.microsoft.com/office/drawing/2014/main" id="{F1EBD557-CBE7-4A96-9A6C-B33790153715}"/>
              </a:ext>
            </a:extLst>
          </p:cNvPr>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1" name="Audio 10">
            <a:hlinkClick r:id="" action="ppaction://media"/>
            <a:extLst>
              <a:ext uri="{FF2B5EF4-FFF2-40B4-BE49-F238E27FC236}">
                <a16:creationId xmlns:a16="http://schemas.microsoft.com/office/drawing/2014/main" id="{FB5CF3A9-079D-424F-A7F6-2BC3EF8C25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89076630"/>
      </p:ext>
    </p:extLst>
  </p:cSld>
  <p:clrMapOvr>
    <a:masterClrMapping/>
  </p:clrMapOvr>
  <mc:AlternateContent xmlns:mc="http://schemas.openxmlformats.org/markup-compatibility/2006" xmlns:p14="http://schemas.microsoft.com/office/powerpoint/2010/main">
    <mc:Choice Requires="p14">
      <p:transition spd="slow" p14:dur="2000" advTm="46375"/>
    </mc:Choice>
    <mc:Fallback xmlns="">
      <p:transition spd="slow" advTm="4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2392650" y="4318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Communication with our Client</a:t>
            </a:r>
            <a:endParaRPr/>
          </a:p>
        </p:txBody>
      </p:sp>
      <p:pic>
        <p:nvPicPr>
          <p:cNvPr id="152" name="Google Shape;152;p22"/>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53" name="Google Shape;153;p22"/>
          <p:cNvPicPr preferRelativeResize="0"/>
          <p:nvPr/>
        </p:nvPicPr>
        <p:blipFill rotWithShape="1">
          <a:blip r:embed="rId7">
            <a:alphaModFix/>
          </a:blip>
          <a:srcRect l="35490" t="9103" r="42848" b="20543"/>
          <a:stretch/>
        </p:blipFill>
        <p:spPr>
          <a:xfrm>
            <a:off x="6546625" y="1158976"/>
            <a:ext cx="1859448" cy="3397175"/>
          </a:xfrm>
          <a:prstGeom prst="rect">
            <a:avLst/>
          </a:prstGeom>
          <a:noFill/>
          <a:ln>
            <a:noFill/>
          </a:ln>
        </p:spPr>
      </p:pic>
      <p:pic>
        <p:nvPicPr>
          <p:cNvPr id="154" name="Google Shape;154;p22"/>
          <p:cNvPicPr preferRelativeResize="0"/>
          <p:nvPr/>
        </p:nvPicPr>
        <p:blipFill>
          <a:blip r:embed="rId8">
            <a:alphaModFix/>
          </a:blip>
          <a:stretch>
            <a:fillRect/>
          </a:stretch>
        </p:blipFill>
        <p:spPr>
          <a:xfrm>
            <a:off x="6113318" y="1833425"/>
            <a:ext cx="2808582" cy="2153075"/>
          </a:xfrm>
          <a:prstGeom prst="rect">
            <a:avLst/>
          </a:prstGeom>
          <a:noFill/>
          <a:ln>
            <a:noFill/>
          </a:ln>
        </p:spPr>
      </p:pic>
      <p:pic>
        <p:nvPicPr>
          <p:cNvPr id="155" name="Google Shape;155;p22"/>
          <p:cNvPicPr preferRelativeResize="0"/>
          <p:nvPr/>
        </p:nvPicPr>
        <p:blipFill rotWithShape="1">
          <a:blip r:embed="rId9">
            <a:alphaModFix/>
          </a:blip>
          <a:srcRect l="18852" t="25205" r="21790" b="9104"/>
          <a:stretch/>
        </p:blipFill>
        <p:spPr>
          <a:xfrm>
            <a:off x="2185713" y="2571750"/>
            <a:ext cx="3102725" cy="1931499"/>
          </a:xfrm>
          <a:prstGeom prst="rect">
            <a:avLst/>
          </a:prstGeom>
          <a:noFill/>
          <a:ln>
            <a:noFill/>
          </a:ln>
        </p:spPr>
      </p:pic>
      <p:sp>
        <p:nvSpPr>
          <p:cNvPr id="156" name="Google Shape;156;p22"/>
          <p:cNvSpPr txBox="1"/>
          <p:nvPr/>
        </p:nvSpPr>
        <p:spPr>
          <a:xfrm>
            <a:off x="803075" y="1561025"/>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Made initial contact from our supine.dev email</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Sent a proposal for the game we could make for him</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Resulted in being chosen as one of the teams to work for him</a:t>
            </a:r>
            <a:endParaRPr dirty="0">
              <a:latin typeface="Lato"/>
              <a:ea typeface="Lato"/>
              <a:cs typeface="Lato"/>
              <a:sym typeface="Lato"/>
            </a:endParaRPr>
          </a:p>
        </p:txBody>
      </p:sp>
      <p:sp>
        <p:nvSpPr>
          <p:cNvPr id="157" name="Google Shape;157;p22"/>
          <p:cNvSpPr txBox="1"/>
          <p:nvPr/>
        </p:nvSpPr>
        <p:spPr>
          <a:xfrm>
            <a:off x="713743" y="1555962"/>
            <a:ext cx="58680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Shifted to Slack a few weeks into development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Easier to maintain constant contact</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All team members could use the channel to talk with client</a:t>
            </a:r>
            <a:endParaRPr dirty="0">
              <a:latin typeface="Lato"/>
              <a:ea typeface="Lato"/>
              <a:cs typeface="Lato"/>
              <a:sym typeface="Lato"/>
            </a:endParaRPr>
          </a:p>
        </p:txBody>
      </p:sp>
      <p:sp>
        <p:nvSpPr>
          <p:cNvPr id="158" name="Google Shape;158;p22"/>
          <p:cNvSpPr txBox="1"/>
          <p:nvPr/>
        </p:nvSpPr>
        <p:spPr>
          <a:xfrm>
            <a:off x="624411" y="1561025"/>
            <a:ext cx="5055600" cy="930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dirty="0">
                <a:latin typeface="Lato"/>
                <a:ea typeface="Lato"/>
                <a:cs typeface="Lato"/>
                <a:sym typeface="Lato"/>
              </a:rPr>
              <a:t>Met with Luke every 2 weeks to discuss plans and give updates</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Got permission to record in-person meetings for later reference</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Had to shift to online voice calls due to COVID-19 lockdown</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Continued to give weekly updates on the Slack</a:t>
            </a:r>
            <a:endParaRPr dirty="0">
              <a:latin typeface="Lato"/>
              <a:ea typeface="Lato"/>
              <a:cs typeface="Lato"/>
              <a:sym typeface="Lato"/>
            </a:endParaRPr>
          </a:p>
          <a:p>
            <a:pPr marL="457200" lvl="0" indent="-317500" algn="l" rtl="0">
              <a:spcBef>
                <a:spcPts val="0"/>
              </a:spcBef>
              <a:spcAft>
                <a:spcPts val="0"/>
              </a:spcAft>
              <a:buSzPts val="1400"/>
              <a:buFont typeface="Lato"/>
              <a:buChar char="●"/>
            </a:pPr>
            <a:r>
              <a:rPr lang="en" dirty="0">
                <a:latin typeface="Lato"/>
                <a:ea typeface="Lato"/>
                <a:cs typeface="Lato"/>
                <a:sym typeface="Lato"/>
              </a:rPr>
              <a:t>Client stopped responding to Slack - had to reach out to secure new means of communication</a:t>
            </a:r>
            <a:endParaRPr dirty="0">
              <a:latin typeface="Lato"/>
              <a:ea typeface="Lato"/>
              <a:cs typeface="Lato"/>
              <a:sym typeface="Lato"/>
            </a:endParaRPr>
          </a:p>
        </p:txBody>
      </p:sp>
      <p:pic>
        <p:nvPicPr>
          <p:cNvPr id="5" name="Audio 4">
            <a:hlinkClick r:id="" action="ppaction://media"/>
            <a:extLst>
              <a:ext uri="{FF2B5EF4-FFF2-40B4-BE49-F238E27FC236}">
                <a16:creationId xmlns:a16="http://schemas.microsoft.com/office/drawing/2014/main" id="{EA87C480-C9D4-43EC-9D2A-70BC04FEC92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3864"/>
    </mc:Choice>
    <mc:Fallback xmlns="">
      <p:transition spd="slow" advTm="63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6">
                                            <p:txEl>
                                              <p:pRg st="0" end="0"/>
                                            </p:txEl>
                                          </p:spTgt>
                                        </p:tgtEl>
                                        <p:attrNameLst>
                                          <p:attrName>style.visibility</p:attrName>
                                        </p:attrNameLst>
                                      </p:cBhvr>
                                      <p:to>
                                        <p:strVal val="visible"/>
                                      </p:to>
                                    </p:set>
                                    <p:animEffect transition="in" filter="fade">
                                      <p:cBhvr>
                                        <p:cTn id="11" dur="1000"/>
                                        <p:tgtEl>
                                          <p:spTgt spid="15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6">
                                            <p:txEl>
                                              <p:pRg st="1" end="1"/>
                                            </p:txEl>
                                          </p:spTgt>
                                        </p:tgtEl>
                                        <p:attrNameLst>
                                          <p:attrName>style.visibility</p:attrName>
                                        </p:attrNameLst>
                                      </p:cBhvr>
                                      <p:to>
                                        <p:strVal val="visible"/>
                                      </p:to>
                                    </p:set>
                                    <p:animEffect transition="in" filter="fade">
                                      <p:cBhvr>
                                        <p:cTn id="16" dur="1000"/>
                                        <p:tgtEl>
                                          <p:spTgt spid="15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6">
                                            <p:txEl>
                                              <p:pRg st="2" end="2"/>
                                            </p:txEl>
                                          </p:spTgt>
                                        </p:tgtEl>
                                        <p:attrNameLst>
                                          <p:attrName>style.visibility</p:attrName>
                                        </p:attrNameLst>
                                      </p:cBhvr>
                                      <p:to>
                                        <p:strVal val="visible"/>
                                      </p:to>
                                    </p:set>
                                    <p:animEffect transition="in" filter="fade">
                                      <p:cBhvr>
                                        <p:cTn id="21" dur="1000"/>
                                        <p:tgtEl>
                                          <p:spTgt spid="15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56">
                                            <p:txEl>
                                              <p:pRg st="0" end="0"/>
                                            </p:txEl>
                                          </p:spTgt>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56">
                                            <p:txEl>
                                              <p:pRg st="1" end="1"/>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56">
                                            <p:txEl>
                                              <p:pRg st="2" end="2"/>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7">
                                            <p:txEl>
                                              <p:pRg st="0" end="0"/>
                                            </p:txEl>
                                          </p:spTgt>
                                        </p:tgtEl>
                                        <p:attrNameLst>
                                          <p:attrName>style.visibility</p:attrName>
                                        </p:attrNameLst>
                                      </p:cBhvr>
                                      <p:to>
                                        <p:strVal val="visible"/>
                                      </p:to>
                                    </p:set>
                                    <p:animEffect transition="in" filter="fade">
                                      <p:cBhvr>
                                        <p:cTn id="34" dur="1000"/>
                                        <p:tgtEl>
                                          <p:spTgt spid="15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53"/>
                                        </p:tgtEl>
                                        <p:attrNameLst>
                                          <p:attrName>style.visibility</p:attrName>
                                        </p:attrNameLst>
                                      </p:cBhvr>
                                      <p:to>
                                        <p:strVal val="visible"/>
                                      </p:to>
                                    </p:set>
                                    <p:animEffect transition="in" filter="fade">
                                      <p:cBhvr>
                                        <p:cTn id="37" dur="500"/>
                                        <p:tgtEl>
                                          <p:spTgt spid="1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
                                            <p:txEl>
                                              <p:pRg st="1" end="1"/>
                                            </p:txEl>
                                          </p:spTgt>
                                        </p:tgtEl>
                                        <p:attrNameLst>
                                          <p:attrName>style.visibility</p:attrName>
                                        </p:attrNameLst>
                                      </p:cBhvr>
                                      <p:to>
                                        <p:strVal val="visible"/>
                                      </p:to>
                                    </p:set>
                                    <p:animEffect transition="in" filter="fade">
                                      <p:cBhvr>
                                        <p:cTn id="42" dur="1000"/>
                                        <p:tgtEl>
                                          <p:spTgt spid="15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7">
                                            <p:txEl>
                                              <p:pRg st="2" end="2"/>
                                            </p:txEl>
                                          </p:spTgt>
                                        </p:tgtEl>
                                        <p:attrNameLst>
                                          <p:attrName>style.visibility</p:attrName>
                                        </p:attrNameLst>
                                      </p:cBhvr>
                                      <p:to>
                                        <p:strVal val="visible"/>
                                      </p:to>
                                    </p:set>
                                    <p:animEffect transition="in" filter="fade">
                                      <p:cBhvr>
                                        <p:cTn id="47" dur="1000"/>
                                        <p:tgtEl>
                                          <p:spTgt spid="157">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55"/>
                                        </p:tgtEl>
                                        <p:attrNameLst>
                                          <p:attrName>style.visibility</p:attrName>
                                        </p:attrNameLst>
                                      </p:cBhvr>
                                      <p:to>
                                        <p:strVal val="visible"/>
                                      </p:to>
                                    </p:set>
                                    <p:animEffect transition="in" filter="fade">
                                      <p:cBhvr>
                                        <p:cTn id="50" dur="500"/>
                                        <p:tgtEl>
                                          <p:spTgt spid="15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57">
                                            <p:txEl>
                                              <p:pRg st="0" end="0"/>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7">
                                            <p:txEl>
                                              <p:pRg st="1" end="1"/>
                                            </p:txEl>
                                          </p:spTgt>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7">
                                            <p:txEl>
                                              <p:pRg st="2" end="2"/>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5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5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8">
                                            <p:txEl>
                                              <p:pRg st="0" end="0"/>
                                            </p:txEl>
                                          </p:spTgt>
                                        </p:tgtEl>
                                        <p:attrNameLst>
                                          <p:attrName>style.visibility</p:attrName>
                                        </p:attrNameLst>
                                      </p:cBhvr>
                                      <p:to>
                                        <p:strVal val="visible"/>
                                      </p:to>
                                    </p:set>
                                    <p:animEffect transition="in" filter="fade">
                                      <p:cBhvr>
                                        <p:cTn id="67" dur="1000"/>
                                        <p:tgtEl>
                                          <p:spTgt spid="15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8">
                                            <p:txEl>
                                              <p:pRg st="1" end="1"/>
                                            </p:txEl>
                                          </p:spTgt>
                                        </p:tgtEl>
                                        <p:attrNameLst>
                                          <p:attrName>style.visibility</p:attrName>
                                        </p:attrNameLst>
                                      </p:cBhvr>
                                      <p:to>
                                        <p:strVal val="visible"/>
                                      </p:to>
                                    </p:set>
                                    <p:animEffect transition="in" filter="fade">
                                      <p:cBhvr>
                                        <p:cTn id="72" dur="1000"/>
                                        <p:tgtEl>
                                          <p:spTgt spid="158">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8">
                                            <p:txEl>
                                              <p:pRg st="2" end="2"/>
                                            </p:txEl>
                                          </p:spTgt>
                                        </p:tgtEl>
                                        <p:attrNameLst>
                                          <p:attrName>style.visibility</p:attrName>
                                        </p:attrNameLst>
                                      </p:cBhvr>
                                      <p:to>
                                        <p:strVal val="visible"/>
                                      </p:to>
                                    </p:set>
                                    <p:animEffect transition="in" filter="fade">
                                      <p:cBhvr>
                                        <p:cTn id="77" dur="1000"/>
                                        <p:tgtEl>
                                          <p:spTgt spid="158">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8">
                                            <p:txEl>
                                              <p:pRg st="3" end="3"/>
                                            </p:txEl>
                                          </p:spTgt>
                                        </p:tgtEl>
                                        <p:attrNameLst>
                                          <p:attrName>style.visibility</p:attrName>
                                        </p:attrNameLst>
                                      </p:cBhvr>
                                      <p:to>
                                        <p:strVal val="visible"/>
                                      </p:to>
                                    </p:set>
                                    <p:animEffect transition="in" filter="fade">
                                      <p:cBhvr>
                                        <p:cTn id="82" dur="1000"/>
                                        <p:tgtEl>
                                          <p:spTgt spid="158">
                                            <p:txEl>
                                              <p:pRg st="3" end="3"/>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8">
                                            <p:txEl>
                                              <p:pRg st="4" end="4"/>
                                            </p:txEl>
                                          </p:spTgt>
                                        </p:tgtEl>
                                        <p:attrNameLst>
                                          <p:attrName>style.visibility</p:attrName>
                                        </p:attrNameLst>
                                      </p:cBhvr>
                                      <p:to>
                                        <p:strVal val="visible"/>
                                      </p:to>
                                    </p:set>
                                    <p:animEffect transition="in" filter="fade">
                                      <p:cBhvr>
                                        <p:cTn id="87" dur="1000"/>
                                        <p:tgtEl>
                                          <p:spTgt spid="158">
                                            <p:txEl>
                                              <p:pRg st="4" end="4"/>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154"/>
                                        </p:tgtEl>
                                        <p:attrNameLst>
                                          <p:attrName>style.visibility</p:attrName>
                                        </p:attrNameLst>
                                      </p:cBhvr>
                                      <p:to>
                                        <p:strVal val="visible"/>
                                      </p:to>
                                    </p:set>
                                    <p:animEffect transition="in" filter="fade">
                                      <p:cBhvr>
                                        <p:cTn id="90"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1"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2"/>
                </a:solidFill>
                <a:latin typeface="Lato"/>
                <a:ea typeface="Lato"/>
                <a:cs typeface="Lato"/>
                <a:sym typeface="Lato"/>
              </a:rPr>
              <a:t>Our objectives are:</a:t>
            </a:r>
            <a:endParaRPr sz="2000" b="1">
              <a:solidFill>
                <a:schemeClr val="dk2"/>
              </a:solidFill>
              <a:latin typeface="Lato"/>
              <a:ea typeface="Lato"/>
              <a:cs typeface="Lato"/>
              <a:sym typeface="Lato"/>
            </a:endParaRPr>
          </a:p>
        </p:txBody>
      </p:sp>
      <p:sp>
        <p:nvSpPr>
          <p:cNvPr id="164" name="Google Shape;164;p23"/>
          <p:cNvSpPr txBox="1">
            <a:spLocks noGrp="1"/>
          </p:cNvSpPr>
          <p:nvPr>
            <p:ph type="body" idx="1"/>
          </p:nvPr>
        </p:nvSpPr>
        <p:spPr>
          <a:xfrm>
            <a:off x="563400" y="1810766"/>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Dungeon Crawler which works as a single player game </a:t>
            </a:r>
            <a:endParaRPr dirty="0"/>
          </a:p>
          <a:p>
            <a:pPr marL="457200" lvl="0" indent="-342900" algn="l" rtl="0">
              <a:spcBef>
                <a:spcPts val="0"/>
              </a:spcBef>
              <a:spcAft>
                <a:spcPts val="0"/>
              </a:spcAft>
              <a:buSzPts val="1800"/>
              <a:buChar char="●"/>
            </a:pPr>
            <a:r>
              <a:rPr lang="en" dirty="0"/>
              <a:t>Child can connect to game using a webapp on a tablet with a unique code</a:t>
            </a:r>
            <a:endParaRPr dirty="0"/>
          </a:p>
          <a:p>
            <a:pPr marL="457200" lvl="0" indent="-342900" algn="l" rtl="0">
              <a:spcBef>
                <a:spcPts val="0"/>
              </a:spcBef>
              <a:spcAft>
                <a:spcPts val="0"/>
              </a:spcAft>
              <a:buSzPts val="1800"/>
              <a:buChar char="●"/>
            </a:pPr>
            <a:r>
              <a:rPr lang="en" dirty="0"/>
              <a:t>Webapp has limited text and basic controls so it’s easy for young children to understand</a:t>
            </a:r>
            <a:endParaRPr dirty="0"/>
          </a:p>
        </p:txBody>
      </p:sp>
      <p:sp>
        <p:nvSpPr>
          <p:cNvPr id="165" name="Google Shape;165;p23"/>
          <p:cNvSpPr txBox="1">
            <a:spLocks noGrp="1"/>
          </p:cNvSpPr>
          <p:nvPr>
            <p:ph type="body" idx="1"/>
          </p:nvPr>
        </p:nvSpPr>
        <p:spPr>
          <a:xfrm>
            <a:off x="563400" y="1506708"/>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Child-friendly gameplay – no graphic violence</a:t>
            </a:r>
            <a:endParaRPr dirty="0"/>
          </a:p>
          <a:p>
            <a:pPr marL="457200" lvl="0" indent="-342900" algn="l" rtl="0">
              <a:spcBef>
                <a:spcPts val="0"/>
              </a:spcBef>
              <a:spcAft>
                <a:spcPts val="0"/>
              </a:spcAft>
              <a:buSzPts val="1800"/>
              <a:buChar char="●"/>
            </a:pPr>
            <a:r>
              <a:rPr lang="en" dirty="0"/>
              <a:t>At least 3 levels of varying difficulty to keep gameplay interesting</a:t>
            </a:r>
            <a:endParaRPr dirty="0"/>
          </a:p>
          <a:p>
            <a:pPr marL="457200" lvl="0" indent="-342900" algn="l" rtl="0">
              <a:spcBef>
                <a:spcPts val="0"/>
              </a:spcBef>
              <a:spcAft>
                <a:spcPts val="0"/>
              </a:spcAft>
              <a:buSzPts val="1800"/>
              <a:buChar char="●"/>
            </a:pPr>
            <a:r>
              <a:rPr lang="en" dirty="0"/>
              <a:t>Random generation of rooms to vary gameplay</a:t>
            </a:r>
            <a:endParaRPr dirty="0"/>
          </a:p>
          <a:p>
            <a:pPr marL="457200" lvl="0" indent="-342900" algn="l" rtl="0">
              <a:spcBef>
                <a:spcPts val="0"/>
              </a:spcBef>
              <a:spcAft>
                <a:spcPts val="0"/>
              </a:spcAft>
              <a:buSzPts val="1800"/>
              <a:buChar char="●"/>
            </a:pPr>
            <a:r>
              <a:rPr lang="en" dirty="0"/>
              <a:t>At least 2 variants of enemies, with animations</a:t>
            </a:r>
            <a:endParaRPr dirty="0"/>
          </a:p>
          <a:p>
            <a:pPr marL="0" lvl="0" indent="0" algn="l" rtl="0">
              <a:spcBef>
                <a:spcPts val="0"/>
              </a:spcBef>
              <a:spcAft>
                <a:spcPts val="1600"/>
              </a:spcAft>
              <a:buNone/>
            </a:pPr>
            <a:endParaRPr dirty="0"/>
          </a:p>
        </p:txBody>
      </p:sp>
      <p:sp>
        <p:nvSpPr>
          <p:cNvPr id="166" name="Google Shape;166;p2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Objectives</a:t>
            </a:r>
            <a:endParaRPr/>
          </a:p>
        </p:txBody>
      </p:sp>
      <p:pic>
        <p:nvPicPr>
          <p:cNvPr id="167" name="Google Shape;167;p23"/>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168" name="Google Shape;168;p23"/>
          <p:cNvPicPr preferRelativeResize="0"/>
          <p:nvPr/>
        </p:nvPicPr>
        <p:blipFill>
          <a:blip r:embed="rId7">
            <a:alphaModFix/>
          </a:blip>
          <a:stretch>
            <a:fillRect/>
          </a:stretch>
        </p:blipFill>
        <p:spPr>
          <a:xfrm>
            <a:off x="3058674" y="1391600"/>
            <a:ext cx="2665276" cy="2955701"/>
          </a:xfrm>
          <a:prstGeom prst="rect">
            <a:avLst/>
          </a:prstGeom>
          <a:noFill/>
          <a:ln>
            <a:noFill/>
          </a:ln>
        </p:spPr>
      </p:pic>
      <p:sp>
        <p:nvSpPr>
          <p:cNvPr id="169" name="Google Shape;169;p23"/>
          <p:cNvSpPr txBox="1"/>
          <p:nvPr/>
        </p:nvSpPr>
        <p:spPr>
          <a:xfrm>
            <a:off x="5464667" y="1451050"/>
            <a:ext cx="2956200" cy="2836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Detailed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Quantitative</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Can be improved upon or expanded</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Have been applied to the client’s pitch</a:t>
            </a:r>
            <a:endParaRPr sz="2000">
              <a:solidFill>
                <a:schemeClr val="dk2"/>
              </a:solidFill>
              <a:latin typeface="Lato"/>
              <a:ea typeface="Lato"/>
              <a:cs typeface="Lato"/>
              <a:sym typeface="Lato"/>
            </a:endParaRPr>
          </a:p>
          <a:p>
            <a:pPr marL="457200" lvl="0" indent="-355600" algn="l" rtl="0">
              <a:lnSpc>
                <a:spcPct val="115000"/>
              </a:lnSpc>
              <a:spcBef>
                <a:spcPts val="0"/>
              </a:spcBef>
              <a:spcAft>
                <a:spcPts val="0"/>
              </a:spcAft>
              <a:buClr>
                <a:schemeClr val="dk2"/>
              </a:buClr>
              <a:buSzPts val="2000"/>
              <a:buFont typeface="Lato"/>
              <a:buChar char="-"/>
            </a:pPr>
            <a:r>
              <a:rPr lang="en" sz="2000">
                <a:solidFill>
                  <a:schemeClr val="dk2"/>
                </a:solidFill>
                <a:latin typeface="Lato"/>
                <a:ea typeface="Lato"/>
                <a:cs typeface="Lato"/>
                <a:sym typeface="Lato"/>
              </a:rPr>
              <a:t>Achievable within the allotted time.</a:t>
            </a:r>
            <a:endParaRPr sz="2000">
              <a:solidFill>
                <a:schemeClr val="dk2"/>
              </a:solidFill>
              <a:latin typeface="Lato"/>
              <a:ea typeface="Lato"/>
              <a:cs typeface="Lato"/>
              <a:sym typeface="Lato"/>
            </a:endParaRPr>
          </a:p>
        </p:txBody>
      </p:sp>
      <p:pic>
        <p:nvPicPr>
          <p:cNvPr id="7" name="Audio 6">
            <a:hlinkClick r:id="" action="ppaction://media"/>
            <a:extLst>
              <a:ext uri="{FF2B5EF4-FFF2-40B4-BE49-F238E27FC236}">
                <a16:creationId xmlns:a16="http://schemas.microsoft.com/office/drawing/2014/main" id="{ECFF0769-17BA-447D-AF82-ED02A2950D0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866"/>
    </mc:Choice>
    <mc:Fallback xmlns="">
      <p:transition spd="slow" advTm="5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4">
                                            <p:txEl>
                                              <p:pRg st="0" end="0"/>
                                            </p:txEl>
                                          </p:spTgt>
                                        </p:tgtEl>
                                        <p:attrNameLst>
                                          <p:attrName>style.visibility</p:attrName>
                                        </p:attrNameLst>
                                      </p:cBhvr>
                                      <p:to>
                                        <p:strVal val="visible"/>
                                      </p:to>
                                    </p:set>
                                    <p:animEffect transition="in" filter="fade">
                                      <p:cBhvr>
                                        <p:cTn id="11" dur="300"/>
                                        <p:tgtEl>
                                          <p:spTgt spid="16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4">
                                            <p:txEl>
                                              <p:pRg st="1" end="1"/>
                                            </p:txEl>
                                          </p:spTgt>
                                        </p:tgtEl>
                                        <p:attrNameLst>
                                          <p:attrName>style.visibility</p:attrName>
                                        </p:attrNameLst>
                                      </p:cBhvr>
                                      <p:to>
                                        <p:strVal val="visible"/>
                                      </p:to>
                                    </p:set>
                                    <p:animEffect transition="in" filter="fade">
                                      <p:cBhvr>
                                        <p:cTn id="16" dur="300"/>
                                        <p:tgtEl>
                                          <p:spTgt spid="16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4">
                                            <p:txEl>
                                              <p:pRg st="2" end="2"/>
                                            </p:txEl>
                                          </p:spTgt>
                                        </p:tgtEl>
                                        <p:attrNameLst>
                                          <p:attrName>style.visibility</p:attrName>
                                        </p:attrNameLst>
                                      </p:cBhvr>
                                      <p:to>
                                        <p:strVal val="visible"/>
                                      </p:to>
                                    </p:set>
                                    <p:animEffect transition="in" filter="fade">
                                      <p:cBhvr>
                                        <p:cTn id="21" dur="300"/>
                                        <p:tgtEl>
                                          <p:spTgt spid="16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000"/>
                                          </p:stCondLst>
                                        </p:cTn>
                                        <p:tgtEl>
                                          <p:spTgt spid="164"/>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64">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4">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64">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5">
                                            <p:txEl>
                                              <p:pRg st="1" end="1"/>
                                            </p:txEl>
                                          </p:spTgt>
                                        </p:tgtEl>
                                        <p:attrNameLst>
                                          <p:attrName>style.visibility</p:attrName>
                                        </p:attrNameLst>
                                      </p:cBhvr>
                                      <p:to>
                                        <p:strVal val="visible"/>
                                      </p:to>
                                    </p:set>
                                    <p:animEffect transition="in" filter="fade">
                                      <p:cBhvr>
                                        <p:cTn id="36" dur="1000"/>
                                        <p:tgtEl>
                                          <p:spTgt spid="165">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xEl>
                                              <p:pRg st="2" end="2"/>
                                            </p:txEl>
                                          </p:spTgt>
                                        </p:tgtEl>
                                        <p:attrNameLst>
                                          <p:attrName>style.visibility</p:attrName>
                                        </p:attrNameLst>
                                      </p:cBhvr>
                                      <p:to>
                                        <p:strVal val="visible"/>
                                      </p:to>
                                    </p:set>
                                    <p:animEffect transition="in" filter="fade">
                                      <p:cBhvr>
                                        <p:cTn id="41" dur="1000"/>
                                        <p:tgtEl>
                                          <p:spTgt spid="16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xEl>
                                              <p:pRg st="3" end="3"/>
                                            </p:txEl>
                                          </p:spTgt>
                                        </p:tgtEl>
                                        <p:attrNameLst>
                                          <p:attrName>style.visibility</p:attrName>
                                        </p:attrNameLst>
                                      </p:cBhvr>
                                      <p:to>
                                        <p:strVal val="visible"/>
                                      </p:to>
                                    </p:set>
                                    <p:animEffect transition="in" filter="fade">
                                      <p:cBhvr>
                                        <p:cTn id="46" dur="1000"/>
                                        <p:tgtEl>
                                          <p:spTgt spid="165">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5">
                                            <p:txEl>
                                              <p:pRg st="4" end="4"/>
                                            </p:txEl>
                                          </p:spTgt>
                                        </p:tgtEl>
                                        <p:attrNameLst>
                                          <p:attrName>style.visibility</p:attrName>
                                        </p:attrNameLst>
                                      </p:cBhvr>
                                      <p:to>
                                        <p:strVal val="visible"/>
                                      </p:to>
                                    </p:set>
                                    <p:animEffect transition="in" filter="fade">
                                      <p:cBhvr>
                                        <p:cTn id="51" dur="1000"/>
                                        <p:tgtEl>
                                          <p:spTgt spid="16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6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65">
                                            <p:txEl>
                                              <p:pRg st="1" end="1"/>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65">
                                            <p:txEl>
                                              <p:pRg st="2" end="2"/>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165">
                                            <p:txEl>
                                              <p:pRg st="3" end="3"/>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65">
                                            <p:txEl>
                                              <p:pRg st="4" end="4"/>
                                            </p:txEl>
                                          </p:spTgt>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3"/>
                                        </p:tgtEl>
                                        <p:attrNameLst>
                                          <p:attrName>style.visibility</p:attrName>
                                        </p:attrNameLst>
                                      </p:cBhvr>
                                      <p:to>
                                        <p:strVal val="visible"/>
                                      </p:to>
                                    </p:set>
                                    <p:animEffect transition="in" filter="fade">
                                      <p:cBhvr>
                                        <p:cTn id="70" dur="1000"/>
                                        <p:tgtEl>
                                          <p:spTgt spid="16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fade">
                                      <p:cBhvr>
                                        <p:cTn id="75" dur="1000"/>
                                        <p:tgtEl>
                                          <p:spTgt spid="16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69">
                                            <p:txEl>
                                              <p:pRg st="0" end="0"/>
                                            </p:txEl>
                                          </p:spTgt>
                                        </p:tgtEl>
                                        <p:attrNameLst>
                                          <p:attrName>style.visibility</p:attrName>
                                        </p:attrNameLst>
                                      </p:cBhvr>
                                      <p:to>
                                        <p:strVal val="visible"/>
                                      </p:to>
                                    </p:set>
                                    <p:animEffect transition="in" filter="fade">
                                      <p:cBhvr>
                                        <p:cTn id="80" dur="1000"/>
                                        <p:tgtEl>
                                          <p:spTgt spid="169">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69">
                                            <p:txEl>
                                              <p:pRg st="1" end="1"/>
                                            </p:txEl>
                                          </p:spTgt>
                                        </p:tgtEl>
                                        <p:attrNameLst>
                                          <p:attrName>style.visibility</p:attrName>
                                        </p:attrNameLst>
                                      </p:cBhvr>
                                      <p:to>
                                        <p:strVal val="visible"/>
                                      </p:to>
                                    </p:set>
                                    <p:animEffect transition="in" filter="fade">
                                      <p:cBhvr>
                                        <p:cTn id="85" dur="1000"/>
                                        <p:tgtEl>
                                          <p:spTgt spid="169">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69">
                                            <p:txEl>
                                              <p:pRg st="2" end="2"/>
                                            </p:txEl>
                                          </p:spTgt>
                                        </p:tgtEl>
                                        <p:attrNameLst>
                                          <p:attrName>style.visibility</p:attrName>
                                        </p:attrNameLst>
                                      </p:cBhvr>
                                      <p:to>
                                        <p:strVal val="visible"/>
                                      </p:to>
                                    </p:set>
                                    <p:animEffect transition="in" filter="fade">
                                      <p:cBhvr>
                                        <p:cTn id="90" dur="1000"/>
                                        <p:tgtEl>
                                          <p:spTgt spid="16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9">
                                            <p:txEl>
                                              <p:pRg st="3" end="3"/>
                                            </p:txEl>
                                          </p:spTgt>
                                        </p:tgtEl>
                                        <p:attrNameLst>
                                          <p:attrName>style.visibility</p:attrName>
                                        </p:attrNameLst>
                                      </p:cBhvr>
                                      <p:to>
                                        <p:strVal val="visible"/>
                                      </p:to>
                                    </p:set>
                                    <p:animEffect transition="in" filter="fade">
                                      <p:cBhvr>
                                        <p:cTn id="95" dur="1000"/>
                                        <p:tgtEl>
                                          <p:spTgt spid="169">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69">
                                            <p:txEl>
                                              <p:pRg st="4" end="4"/>
                                            </p:txEl>
                                          </p:spTgt>
                                        </p:tgtEl>
                                        <p:attrNameLst>
                                          <p:attrName>style.visibility</p:attrName>
                                        </p:attrNameLst>
                                      </p:cBhvr>
                                      <p:to>
                                        <p:strVal val="visible"/>
                                      </p:to>
                                    </p:set>
                                    <p:animEffect transition="in" filter="fade">
                                      <p:cBhvr>
                                        <p:cTn id="100" dur="1000"/>
                                        <p:tgtEl>
                                          <p:spTgt spid="1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1"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Agreed Technologies</a:t>
            </a:r>
            <a:endParaRPr/>
          </a:p>
        </p:txBody>
      </p:sp>
      <p:sp>
        <p:nvSpPr>
          <p:cNvPr id="175" name="Google Shape;175;p2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Unity Engine (3D) – C# for player 1</a:t>
            </a:r>
            <a:endParaRPr dirty="0"/>
          </a:p>
          <a:p>
            <a:pPr marL="457200" lvl="0" indent="-342900" algn="l" rtl="0">
              <a:lnSpc>
                <a:spcPct val="200000"/>
              </a:lnSpc>
              <a:spcBef>
                <a:spcPts val="0"/>
              </a:spcBef>
              <a:spcAft>
                <a:spcPts val="0"/>
              </a:spcAft>
              <a:buSzPts val="1800"/>
              <a:buChar char="●"/>
            </a:pPr>
            <a:r>
              <a:rPr lang="en-GB" dirty="0"/>
              <a:t>HTML5, CSS3, JavaScript for player 2</a:t>
            </a:r>
            <a:endParaRPr dirty="0"/>
          </a:p>
          <a:p>
            <a:pPr lvl="0">
              <a:lnSpc>
                <a:spcPct val="200000"/>
              </a:lnSpc>
            </a:pPr>
            <a:r>
              <a:rPr lang="en" dirty="0"/>
              <a:t>Node.js server (currently hosted by Solomon)</a:t>
            </a:r>
            <a:endParaRPr lang="en-GB" dirty="0"/>
          </a:p>
          <a:p>
            <a:pPr lvl="0">
              <a:lnSpc>
                <a:spcPct val="200000"/>
              </a:lnSpc>
            </a:pPr>
            <a:r>
              <a:rPr lang="en-GB" dirty="0"/>
              <a:t>Xbox One Controller (or similar) for the parent</a:t>
            </a:r>
            <a:endParaRPr dirty="0"/>
          </a:p>
          <a:p>
            <a:pPr marL="457200" lvl="0" indent="-342900" algn="l" rtl="0">
              <a:lnSpc>
                <a:spcPct val="200000"/>
              </a:lnSpc>
              <a:spcBef>
                <a:spcPts val="0"/>
              </a:spcBef>
              <a:spcAft>
                <a:spcPts val="0"/>
              </a:spcAft>
              <a:buSzPts val="1800"/>
              <a:buChar char="●"/>
            </a:pPr>
            <a:r>
              <a:rPr lang="en" dirty="0"/>
              <a:t>Tablet controls for the child</a:t>
            </a:r>
            <a:endParaRPr dirty="0"/>
          </a:p>
        </p:txBody>
      </p:sp>
      <p:pic>
        <p:nvPicPr>
          <p:cNvPr id="176" name="Google Shape;176;p24"/>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4" name="vo-tech">
            <a:hlinkClick r:id="" action="ppaction://media"/>
            <a:extLst>
              <a:ext uri="{FF2B5EF4-FFF2-40B4-BE49-F238E27FC236}">
                <a16:creationId xmlns:a16="http://schemas.microsoft.com/office/drawing/2014/main" id="{7ADE9435-4740-475E-A771-C1C5DC5CA4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899650" y="13795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499"/>
    </mc:Choice>
    <mc:Fallback>
      <p:transition spd="slow" advTm="49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728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5">
                                            <p:txEl>
                                              <p:pRg st="0" end="0"/>
                                            </p:txEl>
                                          </p:spTgt>
                                        </p:tgtEl>
                                        <p:attrNameLst>
                                          <p:attrName>style.visibility</p:attrName>
                                        </p:attrNameLst>
                                      </p:cBhvr>
                                      <p:to>
                                        <p:strVal val="visible"/>
                                      </p:to>
                                    </p:set>
                                    <p:animEffect transition="in" filter="fade">
                                      <p:cBhvr>
                                        <p:cTn id="11" dur="300"/>
                                        <p:tgtEl>
                                          <p:spTgt spid="17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5">
                                            <p:txEl>
                                              <p:pRg st="1" end="1"/>
                                            </p:txEl>
                                          </p:spTgt>
                                        </p:tgtEl>
                                        <p:attrNameLst>
                                          <p:attrName>style.visibility</p:attrName>
                                        </p:attrNameLst>
                                      </p:cBhvr>
                                      <p:to>
                                        <p:strVal val="visible"/>
                                      </p:to>
                                    </p:set>
                                    <p:animEffect transition="in" filter="fade">
                                      <p:cBhvr>
                                        <p:cTn id="16" dur="300"/>
                                        <p:tgtEl>
                                          <p:spTgt spid="17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5">
                                            <p:txEl>
                                              <p:pRg st="2" end="2"/>
                                            </p:txEl>
                                          </p:spTgt>
                                        </p:tgtEl>
                                        <p:attrNameLst>
                                          <p:attrName>style.visibility</p:attrName>
                                        </p:attrNameLst>
                                      </p:cBhvr>
                                      <p:to>
                                        <p:strVal val="visible"/>
                                      </p:to>
                                    </p:set>
                                    <p:animEffect transition="in" filter="fade">
                                      <p:cBhvr>
                                        <p:cTn id="21" dur="300"/>
                                        <p:tgtEl>
                                          <p:spTgt spid="17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5">
                                            <p:txEl>
                                              <p:pRg st="3" end="3"/>
                                            </p:txEl>
                                          </p:spTgt>
                                        </p:tgtEl>
                                        <p:attrNameLst>
                                          <p:attrName>style.visibility</p:attrName>
                                        </p:attrNameLst>
                                      </p:cBhvr>
                                      <p:to>
                                        <p:strVal val="visible"/>
                                      </p:to>
                                    </p:set>
                                    <p:animEffect transition="in" filter="fade">
                                      <p:cBhvr>
                                        <p:cTn id="26" dur="300"/>
                                        <p:tgtEl>
                                          <p:spTgt spid="17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5">
                                            <p:txEl>
                                              <p:pRg st="4" end="4"/>
                                            </p:txEl>
                                          </p:spTgt>
                                        </p:tgtEl>
                                        <p:attrNameLst>
                                          <p:attrName>style.visibility</p:attrName>
                                        </p:attrNameLst>
                                      </p:cBhvr>
                                      <p:to>
                                        <p:strVal val="visible"/>
                                      </p:to>
                                    </p:set>
                                    <p:animEffect transition="in" filter="fade">
                                      <p:cBhvr>
                                        <p:cTn id="31" dur="300"/>
                                        <p:tgtEl>
                                          <p:spTgt spid="1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72" objId="2"/>
        <p14:stopEvt time="47343" objId="2"/>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Processes</a:t>
            </a:r>
            <a:endParaRPr/>
          </a:p>
        </p:txBody>
      </p:sp>
      <p:pic>
        <p:nvPicPr>
          <p:cNvPr id="182" name="Google Shape;182;p2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p:nvPr/>
        </p:nvSpPr>
        <p:spPr>
          <a:xfrm>
            <a:off x="513975" y="1844651"/>
            <a:ext cx="2469300" cy="476400"/>
          </a:xfrm>
          <a:prstGeom prst="homePlate">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Objectives</a:t>
            </a:r>
            <a:endParaRPr>
              <a:solidFill>
                <a:srgbClr val="FFFFFF"/>
              </a:solidFill>
              <a:latin typeface="Roboto"/>
              <a:ea typeface="Roboto"/>
              <a:cs typeface="Roboto"/>
              <a:sym typeface="Roboto"/>
            </a:endParaRPr>
          </a:p>
        </p:txBody>
      </p:sp>
      <p:sp>
        <p:nvSpPr>
          <p:cNvPr id="188" name="Google Shape;188;p26"/>
          <p:cNvSpPr/>
          <p:nvPr/>
        </p:nvSpPr>
        <p:spPr>
          <a:xfrm>
            <a:off x="2563730" y="1844498"/>
            <a:ext cx="2301300" cy="4764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Roadmap</a:t>
            </a:r>
            <a:endParaRPr>
              <a:solidFill>
                <a:srgbClr val="FFFFFF"/>
              </a:solidFill>
              <a:latin typeface="Roboto"/>
              <a:ea typeface="Roboto"/>
              <a:cs typeface="Roboto"/>
              <a:sym typeface="Roboto"/>
            </a:endParaRPr>
          </a:p>
        </p:txBody>
      </p:sp>
      <p:sp>
        <p:nvSpPr>
          <p:cNvPr id="189" name="Google Shape;189;p26"/>
          <p:cNvSpPr/>
          <p:nvPr/>
        </p:nvSpPr>
        <p:spPr>
          <a:xfrm>
            <a:off x="4435194" y="1844498"/>
            <a:ext cx="2301300" cy="476400"/>
          </a:xfrm>
          <a:prstGeom prst="chevron">
            <a:avLst>
              <a:gd name="adj" fmla="val 50000"/>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Backlog Population</a:t>
            </a:r>
            <a:endParaRPr>
              <a:solidFill>
                <a:srgbClr val="FFFFFF"/>
              </a:solidFill>
              <a:latin typeface="Roboto"/>
              <a:ea typeface="Roboto"/>
              <a:cs typeface="Roboto"/>
              <a:sym typeface="Roboto"/>
            </a:endParaRPr>
          </a:p>
        </p:txBody>
      </p:sp>
      <p:sp>
        <p:nvSpPr>
          <p:cNvPr id="190" name="Google Shape;190;p26"/>
          <p:cNvSpPr/>
          <p:nvPr/>
        </p:nvSpPr>
        <p:spPr>
          <a:xfrm>
            <a:off x="6306853" y="1844498"/>
            <a:ext cx="2301300" cy="476400"/>
          </a:xfrm>
          <a:prstGeom prst="chevron">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Development</a:t>
            </a:r>
            <a:endParaRPr>
              <a:solidFill>
                <a:srgbClr val="FFFFFF"/>
              </a:solidFill>
              <a:latin typeface="Roboto"/>
              <a:ea typeface="Roboto"/>
              <a:cs typeface="Roboto"/>
              <a:sym typeface="Roboto"/>
            </a:endParaRPr>
          </a:p>
        </p:txBody>
      </p:sp>
      <p:pic>
        <p:nvPicPr>
          <p:cNvPr id="191" name="Google Shape;191;p26"/>
          <p:cNvPicPr preferRelativeResize="0"/>
          <p:nvPr/>
        </p:nvPicPr>
        <p:blipFill rotWithShape="1">
          <a:blip r:embed="rId6">
            <a:alphaModFix/>
          </a:blip>
          <a:srcRect l="17653" t="21311" r="24043" b="15183"/>
          <a:stretch/>
        </p:blipFill>
        <p:spPr>
          <a:xfrm>
            <a:off x="2658413" y="2372400"/>
            <a:ext cx="4177310" cy="2347099"/>
          </a:xfrm>
          <a:prstGeom prst="rect">
            <a:avLst/>
          </a:prstGeom>
          <a:noFill/>
          <a:ln>
            <a:noFill/>
          </a:ln>
        </p:spPr>
      </p:pic>
      <p:pic>
        <p:nvPicPr>
          <p:cNvPr id="192" name="Google Shape;192;p26"/>
          <p:cNvPicPr preferRelativeResize="0"/>
          <p:nvPr/>
        </p:nvPicPr>
        <p:blipFill rotWithShape="1">
          <a:blip r:embed="rId7">
            <a:alphaModFix/>
          </a:blip>
          <a:srcRect l="21940" t="12746" r="49327" b="41369"/>
          <a:stretch/>
        </p:blipFill>
        <p:spPr>
          <a:xfrm>
            <a:off x="513975" y="2320900"/>
            <a:ext cx="2849074" cy="2347099"/>
          </a:xfrm>
          <a:prstGeom prst="rect">
            <a:avLst/>
          </a:prstGeom>
          <a:noFill/>
          <a:ln>
            <a:noFill/>
          </a:ln>
        </p:spPr>
      </p:pic>
      <p:pic>
        <p:nvPicPr>
          <p:cNvPr id="193" name="Google Shape;193;p26"/>
          <p:cNvPicPr preferRelativeResize="0"/>
          <p:nvPr/>
        </p:nvPicPr>
        <p:blipFill rotWithShape="1">
          <a:blip r:embed="rId8">
            <a:alphaModFix/>
          </a:blip>
          <a:srcRect l="25158" t="22322" r="39391" b="36912"/>
          <a:stretch/>
        </p:blipFill>
        <p:spPr>
          <a:xfrm>
            <a:off x="3837827" y="2784259"/>
            <a:ext cx="3091042" cy="1833521"/>
          </a:xfrm>
          <a:prstGeom prst="rect">
            <a:avLst/>
          </a:prstGeom>
          <a:noFill/>
          <a:ln>
            <a:noFill/>
          </a:ln>
        </p:spPr>
      </p:pic>
      <p:pic>
        <p:nvPicPr>
          <p:cNvPr id="194" name="Google Shape;194;p26"/>
          <p:cNvPicPr preferRelativeResize="0"/>
          <p:nvPr/>
        </p:nvPicPr>
        <p:blipFill rotWithShape="1">
          <a:blip r:embed="rId9">
            <a:alphaModFix/>
          </a:blip>
          <a:srcRect l="487" t="7219" r="82806" b="46231"/>
          <a:stretch/>
        </p:blipFill>
        <p:spPr>
          <a:xfrm>
            <a:off x="7096526" y="2474109"/>
            <a:ext cx="1491389" cy="2143684"/>
          </a:xfrm>
          <a:prstGeom prst="rect">
            <a:avLst/>
          </a:prstGeom>
          <a:noFill/>
          <a:ln>
            <a:noFill/>
          </a:ln>
        </p:spPr>
      </p:pic>
      <p:pic>
        <p:nvPicPr>
          <p:cNvPr id="195" name="Google Shape;195;p26"/>
          <p:cNvPicPr preferRelativeResize="0"/>
          <p:nvPr/>
        </p:nvPicPr>
        <p:blipFill>
          <a:blip r:embed="rId10">
            <a:alphaModFix/>
          </a:blip>
          <a:stretch>
            <a:fillRect/>
          </a:stretch>
        </p:blipFill>
        <p:spPr>
          <a:xfrm>
            <a:off x="163950" y="104275"/>
            <a:ext cx="1107077" cy="1107077"/>
          </a:xfrm>
          <a:prstGeom prst="rect">
            <a:avLst/>
          </a:prstGeom>
          <a:noFill/>
          <a:ln>
            <a:noFill/>
          </a:ln>
        </p:spPr>
      </p:pic>
      <p:sp>
        <p:nvSpPr>
          <p:cNvPr id="196" name="Google Shape;196;p26"/>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Project Management</a:t>
            </a:r>
            <a:endParaRPr/>
          </a:p>
        </p:txBody>
      </p:sp>
      <p:pic>
        <p:nvPicPr>
          <p:cNvPr id="2" name="Audio 1">
            <a:hlinkClick r:id="" action="ppaction://media"/>
            <a:extLst>
              <a:ext uri="{FF2B5EF4-FFF2-40B4-BE49-F238E27FC236}">
                <a16:creationId xmlns:a16="http://schemas.microsoft.com/office/drawing/2014/main" id="{CBCA3E97-7A1F-4AD1-8954-7A633FD22F64}"/>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3311"/>
    </mc:Choice>
    <mc:Fallback xmlns="">
      <p:transition spd="slow" advTm="3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1000"/>
                                        <p:tgtEl>
                                          <p:spTgt spid="1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10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9"/>
                                        </p:tgtEl>
                                        <p:attrNameLst>
                                          <p:attrName>style.visibility</p:attrName>
                                        </p:attrNameLst>
                                      </p:cBhvr>
                                      <p:to>
                                        <p:strVal val="visible"/>
                                      </p:to>
                                    </p:set>
                                    <p:animEffect transition="in" filter="fade">
                                      <p:cBhvr>
                                        <p:cTn id="21" dur="1000"/>
                                        <p:tgtEl>
                                          <p:spTgt spid="189"/>
                                        </p:tgtEl>
                                      </p:cBhvr>
                                    </p:animEffect>
                                  </p:childTnLst>
                                </p:cTn>
                              </p:par>
                              <p:par>
                                <p:cTn id="22" presetID="10" presetClass="exit" presetSubtype="0" fill="hold" nodeType="withEffect">
                                  <p:stCondLst>
                                    <p:cond delay="0"/>
                                  </p:stCondLst>
                                  <p:childTnLst>
                                    <p:animEffect transition="out" filter="fade">
                                      <p:cBhvr>
                                        <p:cTn id="23" dur="1000"/>
                                        <p:tgtEl>
                                          <p:spTgt spid="191"/>
                                        </p:tgtEl>
                                      </p:cBhvr>
                                    </p:animEffect>
                                    <p:set>
                                      <p:cBhvr>
                                        <p:cTn id="24" dur="1" fill="hold">
                                          <p:stCondLst>
                                            <p:cond delay="1000"/>
                                          </p:stCondLst>
                                        </p:cTn>
                                        <p:tgtEl>
                                          <p:spTgt spid="19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2"/>
                                        </p:tgtEl>
                                        <p:attrNameLst>
                                          <p:attrName>style.visibility</p:attrName>
                                        </p:attrNameLst>
                                      </p:cBhvr>
                                      <p:to>
                                        <p:strVal val="visible"/>
                                      </p:to>
                                    </p:set>
                                    <p:animEffect transition="in" filter="fade">
                                      <p:cBhvr>
                                        <p:cTn id="29" dur="1300"/>
                                        <p:tgtEl>
                                          <p:spTgt spid="19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4"/>
                                        </p:tgtEl>
                                        <p:attrNameLst>
                                          <p:attrName>style.visibility</p:attrName>
                                        </p:attrNameLst>
                                      </p:cBhvr>
                                      <p:to>
                                        <p:strVal val="visible"/>
                                      </p:to>
                                    </p:set>
                                    <p:animEffect transition="in" filter="fade">
                                      <p:cBhvr>
                                        <p:cTn id="39" dur="1000"/>
                                        <p:tgtEl>
                                          <p:spTgt spid="19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0"/>
                                        </p:tgtEl>
                                        <p:attrNameLst>
                                          <p:attrName>style.visibility</p:attrName>
                                        </p:attrNameLst>
                                      </p:cBhvr>
                                      <p:to>
                                        <p:strVal val="visible"/>
                                      </p:to>
                                    </p:set>
                                    <p:animEffect transition="in" filter="fade">
                                      <p:cBhvr>
                                        <p:cTn id="44"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71775" y="1001563"/>
            <a:ext cx="8222100" cy="7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Agile Development Cycle</a:t>
            </a:r>
            <a:endParaRPr/>
          </a:p>
        </p:txBody>
      </p:sp>
      <p:sp>
        <p:nvSpPr>
          <p:cNvPr id="202" name="Google Shape;202;p27"/>
          <p:cNvSpPr/>
          <p:nvPr/>
        </p:nvSpPr>
        <p:spPr>
          <a:xfrm>
            <a:off x="1597863" y="2047069"/>
            <a:ext cx="2147100" cy="2153400"/>
          </a:xfrm>
          <a:prstGeom prst="donut">
            <a:avLst>
              <a:gd name="adj" fmla="val 16067"/>
            </a:avLst>
          </a:prstGeom>
          <a:solidFill>
            <a:srgbClr val="000000">
              <a:alpha val="1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7"/>
          <p:cNvGrpSpPr/>
          <p:nvPr/>
        </p:nvGrpSpPr>
        <p:grpSpPr>
          <a:xfrm>
            <a:off x="3218241" y="1780907"/>
            <a:ext cx="1517743" cy="576893"/>
            <a:chOff x="5214050" y="851693"/>
            <a:chExt cx="1795295" cy="680379"/>
          </a:xfrm>
        </p:grpSpPr>
        <p:cxnSp>
          <p:nvCxnSpPr>
            <p:cNvPr id="204" name="Google Shape;204;p27"/>
            <p:cNvCxnSpPr/>
            <p:nvPr/>
          </p:nvCxnSpPr>
          <p:spPr>
            <a:xfrm flipH="1">
              <a:off x="5214050" y="1153772"/>
              <a:ext cx="273000" cy="378300"/>
            </a:xfrm>
            <a:prstGeom prst="straightConnector1">
              <a:avLst/>
            </a:prstGeom>
            <a:noFill/>
            <a:ln w="19050" cap="flat" cmpd="sng">
              <a:solidFill>
                <a:srgbClr val="551561"/>
              </a:solidFill>
              <a:prstDash val="solid"/>
              <a:round/>
              <a:headEnd type="oval" w="med" len="med"/>
              <a:tailEnd type="none" w="sm" len="sm"/>
            </a:ln>
          </p:spPr>
        </p:cxnSp>
        <p:sp>
          <p:nvSpPr>
            <p:cNvPr id="205" name="Google Shape;205;p27"/>
            <p:cNvSpPr txBox="1"/>
            <p:nvPr/>
          </p:nvSpPr>
          <p:spPr>
            <a:xfrm>
              <a:off x="5514145" y="851693"/>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SPRINT PLANNING</a:t>
              </a:r>
              <a:endParaRPr sz="1100" b="1">
                <a:latin typeface="Raleway"/>
                <a:ea typeface="Raleway"/>
                <a:cs typeface="Raleway"/>
                <a:sym typeface="Raleway"/>
              </a:endParaRPr>
            </a:p>
          </p:txBody>
        </p:sp>
      </p:grpSp>
      <p:grpSp>
        <p:nvGrpSpPr>
          <p:cNvPr id="206" name="Google Shape;206;p27"/>
          <p:cNvGrpSpPr/>
          <p:nvPr/>
        </p:nvGrpSpPr>
        <p:grpSpPr>
          <a:xfrm>
            <a:off x="587527" y="1780907"/>
            <a:ext cx="1526547" cy="576893"/>
            <a:chOff x="2102252" y="851693"/>
            <a:chExt cx="1805709" cy="680379"/>
          </a:xfrm>
        </p:grpSpPr>
        <p:cxnSp>
          <p:nvCxnSpPr>
            <p:cNvPr id="207" name="Google Shape;207;p27"/>
            <p:cNvCxnSpPr/>
            <p:nvPr/>
          </p:nvCxnSpPr>
          <p:spPr>
            <a:xfrm>
              <a:off x="3634961" y="1153772"/>
              <a:ext cx="273000" cy="378300"/>
            </a:xfrm>
            <a:prstGeom prst="straightConnector1">
              <a:avLst/>
            </a:prstGeom>
            <a:noFill/>
            <a:ln w="19050" cap="flat" cmpd="sng">
              <a:solidFill>
                <a:srgbClr val="D686E4"/>
              </a:solidFill>
              <a:prstDash val="solid"/>
              <a:round/>
              <a:headEnd type="oval" w="med" len="med"/>
              <a:tailEnd type="none" w="sm" len="sm"/>
            </a:ln>
          </p:spPr>
        </p:cxnSp>
        <p:sp>
          <p:nvSpPr>
            <p:cNvPr id="208" name="Google Shape;208;p27"/>
            <p:cNvSpPr txBox="1"/>
            <p:nvPr/>
          </p:nvSpPr>
          <p:spPr>
            <a:xfrm>
              <a:off x="2102252" y="851693"/>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SPRINT REVIEW</a:t>
              </a:r>
              <a:endParaRPr sz="1100" b="1">
                <a:latin typeface="Raleway"/>
                <a:ea typeface="Raleway"/>
                <a:cs typeface="Raleway"/>
                <a:sym typeface="Raleway"/>
              </a:endParaRPr>
            </a:p>
            <a:p>
              <a:pPr marL="0" lvl="0" indent="0" algn="r" rtl="0">
                <a:lnSpc>
                  <a:spcPct val="115000"/>
                </a:lnSpc>
                <a:spcBef>
                  <a:spcPts val="0"/>
                </a:spcBef>
                <a:spcAft>
                  <a:spcPts val="0"/>
                </a:spcAft>
                <a:buNone/>
              </a:pPr>
              <a:endParaRPr sz="800">
                <a:latin typeface="Roboto"/>
                <a:ea typeface="Roboto"/>
                <a:cs typeface="Roboto"/>
                <a:sym typeface="Roboto"/>
              </a:endParaRPr>
            </a:p>
          </p:txBody>
        </p:sp>
      </p:grpSp>
      <p:grpSp>
        <p:nvGrpSpPr>
          <p:cNvPr id="209" name="Google Shape;209;p27"/>
          <p:cNvGrpSpPr/>
          <p:nvPr/>
        </p:nvGrpSpPr>
        <p:grpSpPr>
          <a:xfrm>
            <a:off x="3647935" y="3218110"/>
            <a:ext cx="1557548" cy="697743"/>
            <a:chOff x="5625475" y="2771675"/>
            <a:chExt cx="1842380" cy="822907"/>
          </a:xfrm>
        </p:grpSpPr>
        <p:cxnSp>
          <p:nvCxnSpPr>
            <p:cNvPr id="210" name="Google Shape;210;p27"/>
            <p:cNvCxnSpPr/>
            <p:nvPr/>
          </p:nvCxnSpPr>
          <p:spPr>
            <a:xfrm rot="10800000">
              <a:off x="5625475" y="2771675"/>
              <a:ext cx="442200" cy="153300"/>
            </a:xfrm>
            <a:prstGeom prst="straightConnector1">
              <a:avLst/>
            </a:prstGeom>
            <a:noFill/>
            <a:ln w="19050" cap="flat" cmpd="sng">
              <a:solidFill>
                <a:srgbClr val="9225A5"/>
              </a:solidFill>
              <a:prstDash val="solid"/>
              <a:round/>
              <a:headEnd type="oval" w="med" len="med"/>
              <a:tailEnd type="none" w="sm" len="sm"/>
            </a:ln>
          </p:spPr>
        </p:cxnSp>
        <p:sp>
          <p:nvSpPr>
            <p:cNvPr id="211" name="Google Shape;211;p27"/>
            <p:cNvSpPr txBox="1"/>
            <p:nvPr/>
          </p:nvSpPr>
          <p:spPr>
            <a:xfrm>
              <a:off x="5972655" y="2924982"/>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aleway"/>
                  <a:ea typeface="Raleway"/>
                  <a:cs typeface="Raleway"/>
                  <a:sym typeface="Raleway"/>
                </a:rPr>
                <a:t>BACKLOG REFINEMENT</a:t>
              </a:r>
              <a:endParaRPr sz="1100" b="1">
                <a:latin typeface="Raleway"/>
                <a:ea typeface="Raleway"/>
                <a:cs typeface="Raleway"/>
                <a:sym typeface="Raleway"/>
              </a:endParaRPr>
            </a:p>
          </p:txBody>
        </p:sp>
      </p:grpSp>
      <p:grpSp>
        <p:nvGrpSpPr>
          <p:cNvPr id="212" name="Google Shape;212;p27"/>
          <p:cNvGrpSpPr/>
          <p:nvPr/>
        </p:nvGrpSpPr>
        <p:grpSpPr>
          <a:xfrm>
            <a:off x="124449" y="3239273"/>
            <a:ext cx="1652913" cy="567754"/>
            <a:chOff x="1554490" y="2571667"/>
            <a:chExt cx="1955185" cy="669600"/>
          </a:xfrm>
        </p:grpSpPr>
        <p:cxnSp>
          <p:nvCxnSpPr>
            <p:cNvPr id="213" name="Google Shape;213;p27"/>
            <p:cNvCxnSpPr/>
            <p:nvPr/>
          </p:nvCxnSpPr>
          <p:spPr>
            <a:xfrm rot="10800000" flipH="1">
              <a:off x="3059375" y="2771675"/>
              <a:ext cx="450300" cy="145200"/>
            </a:xfrm>
            <a:prstGeom prst="straightConnector1">
              <a:avLst/>
            </a:prstGeom>
            <a:noFill/>
            <a:ln w="19050" cap="flat" cmpd="sng">
              <a:solidFill>
                <a:srgbClr val="9225A5"/>
              </a:solidFill>
              <a:prstDash val="solid"/>
              <a:round/>
              <a:headEnd type="oval" w="med" len="med"/>
              <a:tailEnd type="none" w="sm" len="sm"/>
            </a:ln>
          </p:spPr>
        </p:cxnSp>
        <p:sp>
          <p:nvSpPr>
            <p:cNvPr id="214" name="Google Shape;214;p27"/>
            <p:cNvSpPr txBox="1"/>
            <p:nvPr/>
          </p:nvSpPr>
          <p:spPr>
            <a:xfrm>
              <a:off x="1554490" y="2571667"/>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100" b="1">
                  <a:latin typeface="Raleway"/>
                  <a:ea typeface="Raleway"/>
                  <a:cs typeface="Raleway"/>
                  <a:sym typeface="Raleway"/>
                </a:rPr>
                <a:t>TESTING / FEEDBACK</a:t>
              </a:r>
              <a:endParaRPr sz="1100" b="1">
                <a:latin typeface="Raleway"/>
                <a:ea typeface="Raleway"/>
                <a:cs typeface="Raleway"/>
                <a:sym typeface="Raleway"/>
              </a:endParaRPr>
            </a:p>
          </p:txBody>
        </p:sp>
      </p:grpSp>
      <p:grpSp>
        <p:nvGrpSpPr>
          <p:cNvPr id="215" name="Google Shape;215;p27"/>
          <p:cNvGrpSpPr/>
          <p:nvPr/>
        </p:nvGrpSpPr>
        <p:grpSpPr>
          <a:xfrm>
            <a:off x="2029758" y="4061171"/>
            <a:ext cx="1264042" cy="964856"/>
            <a:chOff x="3808226" y="3541000"/>
            <a:chExt cx="1495200" cy="1137936"/>
          </a:xfrm>
        </p:grpSpPr>
        <p:cxnSp>
          <p:nvCxnSpPr>
            <p:cNvPr id="216" name="Google Shape;216;p27"/>
            <p:cNvCxnSpPr/>
            <p:nvPr/>
          </p:nvCxnSpPr>
          <p:spPr>
            <a:xfrm rot="10800000">
              <a:off x="4563402" y="3541000"/>
              <a:ext cx="0" cy="489600"/>
            </a:xfrm>
            <a:prstGeom prst="straightConnector1">
              <a:avLst/>
            </a:prstGeom>
            <a:noFill/>
            <a:ln w="19050" cap="flat" cmpd="sng">
              <a:solidFill>
                <a:srgbClr val="551561"/>
              </a:solidFill>
              <a:prstDash val="solid"/>
              <a:round/>
              <a:headEnd type="oval" w="med" len="med"/>
              <a:tailEnd type="none" w="sm" len="sm"/>
            </a:ln>
          </p:spPr>
        </p:cxnSp>
        <p:sp>
          <p:nvSpPr>
            <p:cNvPr id="217" name="Google Shape;217;p27"/>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b="1">
                  <a:latin typeface="Raleway"/>
                  <a:ea typeface="Raleway"/>
                  <a:cs typeface="Raleway"/>
                  <a:sym typeface="Raleway"/>
                </a:rPr>
                <a:t>DEVELOPMENT</a:t>
              </a:r>
              <a:endParaRPr sz="1100" b="1">
                <a:latin typeface="Raleway"/>
                <a:ea typeface="Raleway"/>
                <a:cs typeface="Raleway"/>
                <a:sym typeface="Raleway"/>
              </a:endParaRPr>
            </a:p>
          </p:txBody>
        </p:sp>
      </p:grpSp>
      <p:sp>
        <p:nvSpPr>
          <p:cNvPr id="218" name="Google Shape;218;p27"/>
          <p:cNvSpPr/>
          <p:nvPr/>
        </p:nvSpPr>
        <p:spPr>
          <a:xfrm rot="1804136">
            <a:off x="1531495" y="1980635"/>
            <a:ext cx="2276458" cy="2279745"/>
          </a:xfrm>
          <a:prstGeom prst="blockArc">
            <a:avLst>
              <a:gd name="adj1" fmla="val 14414370"/>
              <a:gd name="adj2" fmla="val 18998613"/>
              <a:gd name="adj3" fmla="val 8907"/>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rot="-8996649" flipH="1">
            <a:off x="1536233" y="1979320"/>
            <a:ext cx="2276158" cy="2279036"/>
          </a:xfrm>
          <a:prstGeom prst="blockArc">
            <a:avLst>
              <a:gd name="adj1" fmla="val 20178804"/>
              <a:gd name="adj2" fmla="val 2623923"/>
              <a:gd name="adj3" fmla="val 8858"/>
            </a:avLst>
          </a:prstGeom>
          <a:solidFill>
            <a:srgbClr val="9225A5"/>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txBox="1"/>
          <p:nvPr/>
        </p:nvSpPr>
        <p:spPr>
          <a:xfrm>
            <a:off x="2061361" y="2802217"/>
            <a:ext cx="1220100" cy="68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a:solidFill>
                <a:srgbClr val="020202"/>
              </a:solidFill>
            </a:endParaRPr>
          </a:p>
        </p:txBody>
      </p:sp>
      <p:sp>
        <p:nvSpPr>
          <p:cNvPr id="221" name="Google Shape;221;p27"/>
          <p:cNvSpPr/>
          <p:nvPr/>
        </p:nvSpPr>
        <p:spPr>
          <a:xfrm rot="-3789605">
            <a:off x="3507415" y="2634199"/>
            <a:ext cx="307642" cy="307515"/>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rot="-1804259" flipH="1">
            <a:off x="1527087" y="1977328"/>
            <a:ext cx="2281706" cy="2284992"/>
          </a:xfrm>
          <a:prstGeom prst="blockArc">
            <a:avLst>
              <a:gd name="adj1" fmla="val 14334136"/>
              <a:gd name="adj2" fmla="val 18854681"/>
              <a:gd name="adj3" fmla="val 8846"/>
            </a:avLst>
          </a:prstGeom>
          <a:solidFill>
            <a:srgbClr val="D686E4"/>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rot="8996649">
            <a:off x="1520727" y="1981715"/>
            <a:ext cx="2276158" cy="2279036"/>
          </a:xfrm>
          <a:prstGeom prst="blockArc">
            <a:avLst>
              <a:gd name="adj1" fmla="val 20184517"/>
              <a:gd name="adj2" fmla="val 3007258"/>
              <a:gd name="adj3" fmla="val 9336"/>
            </a:avLst>
          </a:prstGeom>
          <a:solidFill>
            <a:srgbClr val="9225A5"/>
          </a:solidFill>
          <a:ln w="9525" cap="flat" cmpd="sng">
            <a:solidFill>
              <a:srgbClr val="9225A5"/>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rot="-8996649" flipH="1">
            <a:off x="1520858" y="1983008"/>
            <a:ext cx="2276158" cy="2279036"/>
          </a:xfrm>
          <a:prstGeom prst="blockArc">
            <a:avLst>
              <a:gd name="adj1" fmla="val 15738599"/>
              <a:gd name="adj2" fmla="val 20008131"/>
              <a:gd name="adj3" fmla="val 9063"/>
            </a:avLst>
          </a:prstGeom>
          <a:solidFill>
            <a:srgbClr val="55156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rot="9237594">
            <a:off x="1526808" y="2633888"/>
            <a:ext cx="307517" cy="30779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rot="479243">
            <a:off x="3138508" y="3805014"/>
            <a:ext cx="306574" cy="307424"/>
          </a:xfrm>
          <a:prstGeom prst="rtTriangl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rot="4861468">
            <a:off x="1898540" y="3805333"/>
            <a:ext cx="307667" cy="306826"/>
          </a:xfrm>
          <a:prstGeom prst="rtTriangle">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8095252">
            <a:off x="2515184" y="1930355"/>
            <a:ext cx="307167" cy="307167"/>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229;p27"/>
          <p:cNvPicPr preferRelativeResize="0"/>
          <p:nvPr/>
        </p:nvPicPr>
        <p:blipFill rotWithShape="1">
          <a:blip r:embed="rId6">
            <a:alphaModFix/>
          </a:blip>
          <a:srcRect t="7217" r="66247" b="45391"/>
          <a:stretch/>
        </p:blipFill>
        <p:spPr>
          <a:xfrm>
            <a:off x="5388650" y="1436763"/>
            <a:ext cx="3086352" cy="2437676"/>
          </a:xfrm>
          <a:prstGeom prst="rect">
            <a:avLst/>
          </a:prstGeom>
          <a:noFill/>
          <a:ln>
            <a:noFill/>
          </a:ln>
        </p:spPr>
      </p:pic>
      <p:pic>
        <p:nvPicPr>
          <p:cNvPr id="230" name="Google Shape;230;p27"/>
          <p:cNvPicPr preferRelativeResize="0"/>
          <p:nvPr/>
        </p:nvPicPr>
        <p:blipFill rotWithShape="1">
          <a:blip r:embed="rId7">
            <a:alphaModFix/>
          </a:blip>
          <a:srcRect l="29538" t="18359" r="28167" b="41130"/>
          <a:stretch/>
        </p:blipFill>
        <p:spPr>
          <a:xfrm>
            <a:off x="5143775" y="1689288"/>
            <a:ext cx="3677626" cy="1981276"/>
          </a:xfrm>
          <a:prstGeom prst="rect">
            <a:avLst/>
          </a:prstGeom>
          <a:noFill/>
          <a:ln>
            <a:noFill/>
          </a:ln>
        </p:spPr>
      </p:pic>
      <p:pic>
        <p:nvPicPr>
          <p:cNvPr id="231" name="Google Shape;231;p27"/>
          <p:cNvPicPr preferRelativeResize="0"/>
          <p:nvPr/>
        </p:nvPicPr>
        <p:blipFill rotWithShape="1">
          <a:blip r:embed="rId8">
            <a:alphaModFix/>
          </a:blip>
          <a:srcRect l="24155" t="9069" r="43024" b="20784"/>
          <a:stretch/>
        </p:blipFill>
        <p:spPr>
          <a:xfrm>
            <a:off x="5571950" y="1118138"/>
            <a:ext cx="2598298" cy="3123600"/>
          </a:xfrm>
          <a:prstGeom prst="rect">
            <a:avLst/>
          </a:prstGeom>
          <a:noFill/>
          <a:ln>
            <a:noFill/>
          </a:ln>
        </p:spPr>
      </p:pic>
      <p:pic>
        <p:nvPicPr>
          <p:cNvPr id="232" name="Google Shape;232;p27"/>
          <p:cNvPicPr preferRelativeResize="0"/>
          <p:nvPr/>
        </p:nvPicPr>
        <p:blipFill rotWithShape="1">
          <a:blip r:embed="rId9">
            <a:alphaModFix/>
          </a:blip>
          <a:srcRect l="23436" t="52103" r="37107" b="11750"/>
          <a:stretch/>
        </p:blipFill>
        <p:spPr>
          <a:xfrm>
            <a:off x="5287350" y="1118147"/>
            <a:ext cx="3607752" cy="1859150"/>
          </a:xfrm>
          <a:prstGeom prst="rect">
            <a:avLst/>
          </a:prstGeom>
          <a:noFill/>
          <a:ln>
            <a:noFill/>
          </a:ln>
        </p:spPr>
      </p:pic>
      <p:pic>
        <p:nvPicPr>
          <p:cNvPr id="233" name="Google Shape;233;p27"/>
          <p:cNvPicPr preferRelativeResize="0"/>
          <p:nvPr/>
        </p:nvPicPr>
        <p:blipFill rotWithShape="1">
          <a:blip r:embed="rId10">
            <a:alphaModFix/>
          </a:blip>
          <a:srcRect l="35706" t="34722" r="43877" b="38891"/>
          <a:stretch/>
        </p:blipFill>
        <p:spPr>
          <a:xfrm>
            <a:off x="5937700" y="3000675"/>
            <a:ext cx="2147098" cy="1560840"/>
          </a:xfrm>
          <a:prstGeom prst="rect">
            <a:avLst/>
          </a:prstGeom>
          <a:noFill/>
          <a:ln>
            <a:noFill/>
          </a:ln>
        </p:spPr>
      </p:pic>
      <p:pic>
        <p:nvPicPr>
          <p:cNvPr id="234" name="Google Shape;234;p27"/>
          <p:cNvPicPr preferRelativeResize="0"/>
          <p:nvPr/>
        </p:nvPicPr>
        <p:blipFill rotWithShape="1">
          <a:blip r:embed="rId11">
            <a:alphaModFix/>
          </a:blip>
          <a:srcRect l="23920" t="28805" r="43884" b="19838"/>
          <a:stretch/>
        </p:blipFill>
        <p:spPr>
          <a:xfrm>
            <a:off x="5511750" y="1436775"/>
            <a:ext cx="2943773" cy="2641450"/>
          </a:xfrm>
          <a:prstGeom prst="rect">
            <a:avLst/>
          </a:prstGeom>
          <a:noFill/>
          <a:ln>
            <a:noFill/>
          </a:ln>
        </p:spPr>
      </p:pic>
      <p:pic>
        <p:nvPicPr>
          <p:cNvPr id="235" name="Google Shape;235;p27"/>
          <p:cNvPicPr preferRelativeResize="0"/>
          <p:nvPr/>
        </p:nvPicPr>
        <p:blipFill>
          <a:blip r:embed="rId12">
            <a:alphaModFix/>
          </a:blip>
          <a:stretch>
            <a:fillRect/>
          </a:stretch>
        </p:blipFill>
        <p:spPr>
          <a:xfrm>
            <a:off x="163950" y="104275"/>
            <a:ext cx="1107077" cy="1107077"/>
          </a:xfrm>
          <a:prstGeom prst="rect">
            <a:avLst/>
          </a:prstGeom>
          <a:noFill/>
          <a:ln>
            <a:noFill/>
          </a:ln>
        </p:spPr>
      </p:pic>
      <p:pic>
        <p:nvPicPr>
          <p:cNvPr id="8" name="Audio 7">
            <a:hlinkClick r:id="" action="ppaction://media"/>
            <a:extLst>
              <a:ext uri="{FF2B5EF4-FFF2-40B4-BE49-F238E27FC236}">
                <a16:creationId xmlns:a16="http://schemas.microsoft.com/office/drawing/2014/main" id="{89325DD1-3B13-49E6-A767-E72EA85673A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531"/>
    </mc:Choice>
    <mc:Fallback xmlns="">
      <p:transition spd="slow" advTm="7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p:cTn id="11" dur="10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fade">
                                      <p:cBhvr>
                                        <p:cTn id="20" dur="1000"/>
                                        <p:tgtEl>
                                          <p:spTgt spid="209"/>
                                        </p:tgtEl>
                                      </p:cBhvr>
                                    </p:animEffect>
                                  </p:childTnLst>
                                </p:cTn>
                              </p:par>
                              <p:par>
                                <p:cTn id="21" presetID="10" presetClass="exit" presetSubtype="0" fill="hold" nodeType="withEffect">
                                  <p:stCondLst>
                                    <p:cond delay="0"/>
                                  </p:stCondLst>
                                  <p:childTnLst>
                                    <p:animEffect transition="out" filter="fade">
                                      <p:cBhvr>
                                        <p:cTn id="22" dur="1"/>
                                        <p:tgtEl>
                                          <p:spTgt spid="229"/>
                                        </p:tgtEl>
                                      </p:cBhvr>
                                    </p:animEffect>
                                    <p:set>
                                      <p:cBhvr>
                                        <p:cTn id="23" dur="1" fill="hold">
                                          <p:stCondLst>
                                            <p:cond delay="0"/>
                                          </p:stCondLst>
                                        </p:cTn>
                                        <p:tgtEl>
                                          <p:spTgt spid="2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gtEl>
                                        <p:attrNameLst>
                                          <p:attrName>style.visibility</p:attrName>
                                        </p:attrNameLst>
                                      </p:cBhvr>
                                      <p:to>
                                        <p:strVal val="visible"/>
                                      </p:to>
                                    </p:set>
                                    <p:animEffect transition="in" filter="fade">
                                      <p:cBhvr>
                                        <p:cTn id="32" dur="1000"/>
                                        <p:tgtEl>
                                          <p:spTgt spid="215"/>
                                        </p:tgtEl>
                                      </p:cBhvr>
                                    </p:animEffect>
                                  </p:childTnLst>
                                </p:cTn>
                              </p:par>
                              <p:par>
                                <p:cTn id="33" presetID="10" presetClass="exit" presetSubtype="0" fill="hold" nodeType="withEffect">
                                  <p:stCondLst>
                                    <p:cond delay="0"/>
                                  </p:stCondLst>
                                  <p:childTnLst>
                                    <p:animEffect transition="out" filter="fade">
                                      <p:cBhvr>
                                        <p:cTn id="34" dur="1"/>
                                        <p:tgtEl>
                                          <p:spTgt spid="230"/>
                                        </p:tgtEl>
                                      </p:cBhvr>
                                    </p:animEffect>
                                    <p:set>
                                      <p:cBhvr>
                                        <p:cTn id="35" dur="1" fill="hold">
                                          <p:stCondLst>
                                            <p:cond delay="0"/>
                                          </p:stCondLst>
                                        </p:cTn>
                                        <p:tgtEl>
                                          <p:spTgt spid="23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1000"/>
                                        <p:tgtEl>
                                          <p:spTgt spid="212"/>
                                        </p:tgtEl>
                                      </p:cBhvr>
                                    </p:animEffect>
                                  </p:childTnLst>
                                </p:cTn>
                              </p:par>
                              <p:par>
                                <p:cTn id="45" presetID="1" presetClass="exit" presetSubtype="0" fill="hold" nodeType="withEffect">
                                  <p:stCondLst>
                                    <p:cond delay="0"/>
                                  </p:stCondLst>
                                  <p:childTnLst>
                                    <p:set>
                                      <p:cBhvr>
                                        <p:cTn id="46" dur="1" fill="hold">
                                          <p:stCondLst>
                                            <p:cond delay="200"/>
                                          </p:stCondLst>
                                        </p:cTn>
                                        <p:tgtEl>
                                          <p:spTgt spid="2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1000"/>
                                        <p:tgtEl>
                                          <p:spTgt spid="206"/>
                                        </p:tgtEl>
                                      </p:cBhvr>
                                    </p:animEffect>
                                  </p:childTnLst>
                                </p:cTn>
                              </p:par>
                              <p:par>
                                <p:cTn id="58" presetID="1" presetClass="exit" presetSubtype="0" fill="hold" nodeType="withEffect">
                                  <p:stCondLst>
                                    <p:cond delay="0"/>
                                  </p:stCondLst>
                                  <p:childTnLst>
                                    <p:set>
                                      <p:cBhvr>
                                        <p:cTn id="59" dur="1" fill="hold">
                                          <p:stCondLst>
                                            <p:cond delay="0"/>
                                          </p:stCondLst>
                                        </p:cTn>
                                        <p:tgtEl>
                                          <p:spTgt spid="23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dirty="0"/>
              <a:t>January 2019 - March 2019:</a:t>
            </a:r>
            <a:br>
              <a:rPr lang="en" b="1" dirty="0"/>
            </a:br>
            <a:r>
              <a:rPr lang="en" dirty="0"/>
              <a:t>We met once a week for the sprint review, and communicated online the rest of the time.</a:t>
            </a:r>
            <a:endParaRPr dirty="0"/>
          </a:p>
          <a:p>
            <a:pPr marL="0" lvl="0" indent="0" algn="l" rtl="0">
              <a:spcBef>
                <a:spcPts val="1600"/>
              </a:spcBef>
              <a:spcAft>
                <a:spcPts val="0"/>
              </a:spcAft>
              <a:buClr>
                <a:schemeClr val="dk2"/>
              </a:buClr>
              <a:buSzPts val="1100"/>
              <a:buFont typeface="Arial"/>
              <a:buNone/>
            </a:pPr>
            <a:r>
              <a:rPr lang="en" b="1" dirty="0"/>
              <a:t>March 2019 - May 2019:</a:t>
            </a:r>
            <a:br>
              <a:rPr lang="en" dirty="0"/>
            </a:br>
            <a:r>
              <a:rPr lang="en" dirty="0"/>
              <a:t>The Government enforced lockdown to tackle the spread of COVID-19 pushed us all to work remotely. </a:t>
            </a:r>
            <a:endParaRPr dirty="0"/>
          </a:p>
          <a:p>
            <a:pPr marL="0" lvl="0" indent="0" algn="l" rtl="0">
              <a:spcBef>
                <a:spcPts val="1600"/>
              </a:spcBef>
              <a:spcAft>
                <a:spcPts val="0"/>
              </a:spcAft>
              <a:buClr>
                <a:schemeClr val="dk2"/>
              </a:buClr>
              <a:buSzPts val="1100"/>
              <a:buFont typeface="Arial"/>
              <a:buNone/>
            </a:pPr>
            <a:r>
              <a:rPr lang="en" dirty="0"/>
              <a:t>We added more frequent meetings to our schedule. These extra meetings really improved team morale.</a:t>
            </a:r>
            <a:endParaRPr dirty="0"/>
          </a:p>
          <a:p>
            <a:pPr marL="0" lvl="0" indent="0" algn="l" rtl="0">
              <a:spcBef>
                <a:spcPts val="1600"/>
              </a:spcBef>
              <a:spcAft>
                <a:spcPts val="1600"/>
              </a:spcAft>
              <a:buNone/>
            </a:pPr>
            <a:endParaRPr dirty="0"/>
          </a:p>
        </p:txBody>
      </p:sp>
      <p:pic>
        <p:nvPicPr>
          <p:cNvPr id="241" name="Google Shape;241;p28"/>
          <p:cNvPicPr preferRelativeResize="0"/>
          <p:nvPr/>
        </p:nvPicPr>
        <p:blipFill>
          <a:blip r:embed="rId6">
            <a:alphaModFix/>
          </a:blip>
          <a:stretch>
            <a:fillRect/>
          </a:stretch>
        </p:blipFill>
        <p:spPr>
          <a:xfrm>
            <a:off x="1450288" y="1414848"/>
            <a:ext cx="6243426" cy="2909200"/>
          </a:xfrm>
          <a:prstGeom prst="rect">
            <a:avLst/>
          </a:prstGeom>
          <a:noFill/>
          <a:ln>
            <a:noFill/>
          </a:ln>
        </p:spPr>
      </p:pic>
      <p:sp>
        <p:nvSpPr>
          <p:cNvPr id="242" name="Google Shape;242;p28"/>
          <p:cNvSpPr txBox="1"/>
          <p:nvPr/>
        </p:nvSpPr>
        <p:spPr>
          <a:xfrm>
            <a:off x="723163" y="1368250"/>
            <a:ext cx="7697700" cy="283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From then on, we met:</a:t>
            </a:r>
            <a:endParaRPr sz="1800" dirty="0">
              <a:solidFill>
                <a:schemeClr val="dk2"/>
              </a:solidFill>
              <a:latin typeface="Lato"/>
              <a:ea typeface="Lato"/>
              <a:cs typeface="Lato"/>
              <a:sym typeface="Lato"/>
            </a:endParaRPr>
          </a:p>
          <a:p>
            <a:pPr marL="457200" lvl="0" indent="-342900" algn="l" rtl="0">
              <a:lnSpc>
                <a:spcPct val="115000"/>
              </a:lnSpc>
              <a:spcBef>
                <a:spcPts val="1600"/>
              </a:spcBef>
              <a:spcAft>
                <a:spcPts val="0"/>
              </a:spcAft>
              <a:buClr>
                <a:schemeClr val="dk2"/>
              </a:buClr>
              <a:buSzPts val="1800"/>
              <a:buFont typeface="Lato"/>
              <a:buChar char="●"/>
            </a:pPr>
            <a:r>
              <a:rPr lang="en" sz="1800" dirty="0">
                <a:solidFill>
                  <a:schemeClr val="dk2"/>
                </a:solidFill>
                <a:latin typeface="Lato"/>
                <a:ea typeface="Lato"/>
                <a:cs typeface="Lato"/>
                <a:sym typeface="Lato"/>
              </a:rPr>
              <a:t>Three times a week for a few hours of live coding in a call.</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a week for the sprint review, sprint planning, and backlog refinement.</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Once every two weeks with the client to update him on our progress and take suggestions.</a:t>
            </a: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None/>
            </a:pPr>
            <a:endParaRPr sz="1800" dirty="0">
              <a:solidFill>
                <a:schemeClr val="dk2"/>
              </a:solidFill>
              <a:latin typeface="Lato"/>
              <a:ea typeface="Lato"/>
              <a:cs typeface="Lato"/>
              <a:sym typeface="Lato"/>
            </a:endParaRPr>
          </a:p>
          <a:p>
            <a:pPr marL="0" lvl="0" indent="0" algn="l" rtl="0">
              <a:lnSpc>
                <a:spcPct val="115000"/>
              </a:lnSpc>
              <a:spcBef>
                <a:spcPts val="0"/>
              </a:spcBef>
              <a:spcAft>
                <a:spcPts val="0"/>
              </a:spcAft>
              <a:buClr>
                <a:schemeClr val="dk2"/>
              </a:buClr>
              <a:buSzPts val="1100"/>
              <a:buFont typeface="Arial"/>
              <a:buNone/>
            </a:pPr>
            <a:r>
              <a:rPr lang="en" sz="1800" dirty="0">
                <a:solidFill>
                  <a:schemeClr val="dk2"/>
                </a:solidFill>
                <a:latin typeface="Lato"/>
                <a:ea typeface="Lato"/>
                <a:cs typeface="Lato"/>
                <a:sym typeface="Lato"/>
              </a:rPr>
              <a:t>This updated schedule was posted in the repo README.md, and reminders were posted in our team slack.</a:t>
            </a:r>
            <a:endParaRPr sz="1800" dirty="0">
              <a:solidFill>
                <a:schemeClr val="dk2"/>
              </a:solidFill>
              <a:latin typeface="Lato"/>
              <a:ea typeface="Lato"/>
              <a:cs typeface="Lato"/>
              <a:sym typeface="Lato"/>
            </a:endParaRPr>
          </a:p>
        </p:txBody>
      </p:sp>
      <p:sp>
        <p:nvSpPr>
          <p:cNvPr id="243" name="Google Shape;243;p2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Meetings</a:t>
            </a:r>
            <a:endParaRPr/>
          </a:p>
        </p:txBody>
      </p:sp>
      <p:pic>
        <p:nvPicPr>
          <p:cNvPr id="244" name="Google Shape;244;p28"/>
          <p:cNvPicPr preferRelativeResize="0"/>
          <p:nvPr/>
        </p:nvPicPr>
        <p:blipFill>
          <a:blip r:embed="rId7">
            <a:alphaModFix/>
          </a:blip>
          <a:stretch>
            <a:fillRect/>
          </a:stretch>
        </p:blipFill>
        <p:spPr>
          <a:xfrm>
            <a:off x="163950" y="104275"/>
            <a:ext cx="1107077" cy="1107077"/>
          </a:xfrm>
          <a:prstGeom prst="rect">
            <a:avLst/>
          </a:prstGeom>
          <a:noFill/>
          <a:ln>
            <a:noFill/>
          </a:ln>
        </p:spPr>
      </p:pic>
      <p:pic>
        <p:nvPicPr>
          <p:cNvPr id="2" name="Audio 1">
            <a:hlinkClick r:id="" action="ppaction://media"/>
            <a:extLst>
              <a:ext uri="{FF2B5EF4-FFF2-40B4-BE49-F238E27FC236}">
                <a16:creationId xmlns:a16="http://schemas.microsoft.com/office/drawing/2014/main" id="{8152E458-B623-964D-960A-9E5144612CD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53"/>
    </mc:Choice>
    <mc:Fallback xmlns="">
      <p:transition spd="slow" advTm="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0">
                                            <p:txEl>
                                              <p:pRg st="0" end="0"/>
                                            </p:txEl>
                                          </p:spTgt>
                                        </p:tgtEl>
                                        <p:attrNameLst>
                                          <p:attrName>style.visibility</p:attrName>
                                        </p:attrNameLst>
                                      </p:cBhvr>
                                      <p:to>
                                        <p:strVal val="visible"/>
                                      </p:to>
                                    </p:set>
                                    <p:animEffect transition="in" filter="fade">
                                      <p:cBhvr>
                                        <p:cTn id="11" dur="1000"/>
                                        <p:tgtEl>
                                          <p:spTgt spid="24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0">
                                            <p:txEl>
                                              <p:pRg st="1" end="1"/>
                                            </p:txEl>
                                          </p:spTgt>
                                        </p:tgtEl>
                                        <p:attrNameLst>
                                          <p:attrName>style.visibility</p:attrName>
                                        </p:attrNameLst>
                                      </p:cBhvr>
                                      <p:to>
                                        <p:strVal val="visible"/>
                                      </p:to>
                                    </p:set>
                                    <p:animEffect transition="in" filter="fade">
                                      <p:cBhvr>
                                        <p:cTn id="16" dur="1000"/>
                                        <p:tgtEl>
                                          <p:spTgt spid="24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0">
                                            <p:txEl>
                                              <p:pRg st="2" end="2"/>
                                            </p:txEl>
                                          </p:spTgt>
                                        </p:tgtEl>
                                        <p:attrNameLst>
                                          <p:attrName>style.visibility</p:attrName>
                                        </p:attrNameLst>
                                      </p:cBhvr>
                                      <p:to>
                                        <p:strVal val="visible"/>
                                      </p:to>
                                    </p:set>
                                    <p:animEffect transition="in" filter="fade">
                                      <p:cBhvr>
                                        <p:cTn id="21" dur="1000"/>
                                        <p:tgtEl>
                                          <p:spTgt spid="24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4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40">
                                            <p:txEl>
                                              <p:pRg st="0" end="0"/>
                                            </p:txEl>
                                          </p:spTgt>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40">
                                            <p:txEl>
                                              <p:pRg st="1" end="1"/>
                                            </p:txEl>
                                          </p:spTgt>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40">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
                                            <p:txEl>
                                              <p:pRg st="1" end="1"/>
                                            </p:txEl>
                                          </p:spTgt>
                                        </p:tgtEl>
                                        <p:attrNameLst>
                                          <p:attrName>style.visibility</p:attrName>
                                        </p:attrNameLst>
                                      </p:cBhvr>
                                      <p:to>
                                        <p:strVal val="visible"/>
                                      </p:to>
                                    </p:set>
                                    <p:animEffect transition="in" filter="fade">
                                      <p:cBhvr>
                                        <p:cTn id="41" dur="1000"/>
                                        <p:tgtEl>
                                          <p:spTgt spid="242">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2">
                                            <p:txEl>
                                              <p:pRg st="2" end="2"/>
                                            </p:txEl>
                                          </p:spTgt>
                                        </p:tgtEl>
                                        <p:attrNameLst>
                                          <p:attrName>style.visibility</p:attrName>
                                        </p:attrNameLst>
                                      </p:cBhvr>
                                      <p:to>
                                        <p:strVal val="visible"/>
                                      </p:to>
                                    </p:set>
                                    <p:animEffect transition="in" filter="fade">
                                      <p:cBhvr>
                                        <p:cTn id="46" dur="1000"/>
                                        <p:tgtEl>
                                          <p:spTgt spid="24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2">
                                            <p:txEl>
                                              <p:pRg st="3" end="3"/>
                                            </p:txEl>
                                          </p:spTgt>
                                        </p:tgtEl>
                                        <p:attrNameLst>
                                          <p:attrName>style.visibility</p:attrName>
                                        </p:attrNameLst>
                                      </p:cBhvr>
                                      <p:to>
                                        <p:strVal val="visible"/>
                                      </p:to>
                                    </p:set>
                                    <p:animEffect transition="in" filter="fade">
                                      <p:cBhvr>
                                        <p:cTn id="51" dur="1000"/>
                                        <p:tgtEl>
                                          <p:spTgt spid="24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2">
                                            <p:txEl>
                                              <p:pRg st="5" end="5"/>
                                            </p:txEl>
                                          </p:spTgt>
                                        </p:tgtEl>
                                        <p:attrNameLst>
                                          <p:attrName>style.visibility</p:attrName>
                                        </p:attrNameLst>
                                      </p:cBhvr>
                                      <p:to>
                                        <p:strVal val="visible"/>
                                      </p:to>
                                    </p:set>
                                    <p:animEffect transition="in" filter="fade">
                                      <p:cBhvr>
                                        <p:cTn id="56" dur="500"/>
                                        <p:tgtEl>
                                          <p:spTgt spid="242">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42">
                                            <p:txEl>
                                              <p:pRg st="0" end="0"/>
                                            </p:txEl>
                                          </p:spTgt>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42">
                                            <p:txEl>
                                              <p:pRg st="1" end="1"/>
                                            </p:txEl>
                                          </p:spTgt>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2">
                                            <p:txEl>
                                              <p:pRg st="2" end="2"/>
                                            </p:txEl>
                                          </p:spTgt>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2">
                                            <p:txEl>
                                              <p:pRg st="3" end="3"/>
                                            </p:txEl>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2">
                                            <p:txEl>
                                              <p:pRg st="5" end="5"/>
                                            </p:txEl>
                                          </p:spTgt>
                                        </p:tgtEl>
                                      </p:cBhvr>
                                    </p:animEffect>
                                    <p:set>
                                      <p:cBhvr>
                                        <p:cTn id="71" dur="1" fill="hold">
                                          <p:stCondLst>
                                            <p:cond delay="499"/>
                                          </p:stCondLst>
                                        </p:cTn>
                                        <p:tgtEl>
                                          <p:spTgt spid="242">
                                            <p:txEl>
                                              <p:pRg st="5" end="5"/>
                                            </p:txEl>
                                          </p:spTgt>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41"/>
                                        </p:tgtEl>
                                        <p:attrNameLst>
                                          <p:attrName>style.visibility</p:attrName>
                                        </p:attrNameLst>
                                      </p:cBhvr>
                                      <p:to>
                                        <p:strVal val="visible"/>
                                      </p:to>
                                    </p:set>
                                    <p:animEffect transition="in" filter="fade">
                                      <p:cBhvr>
                                        <p:cTn id="76"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29"/>
          <p:cNvPicPr preferRelativeResize="0"/>
          <p:nvPr/>
        </p:nvPicPr>
        <p:blipFill rotWithShape="1">
          <a:blip r:embed="rId6">
            <a:alphaModFix/>
          </a:blip>
          <a:srcRect b="33159"/>
          <a:stretch/>
        </p:blipFill>
        <p:spPr>
          <a:xfrm>
            <a:off x="1604238" y="1352377"/>
            <a:ext cx="5935524" cy="3034125"/>
          </a:xfrm>
          <a:prstGeom prst="rect">
            <a:avLst/>
          </a:prstGeom>
          <a:noFill/>
          <a:ln>
            <a:noFill/>
          </a:ln>
        </p:spPr>
      </p:pic>
      <p:sp>
        <p:nvSpPr>
          <p:cNvPr id="250" name="Google Shape;250;p29"/>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followed Microsoft’s .NET framework coding conventions.</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dirty="0"/>
              <a:t>Most commonly used rules were posted in the project repo READ.md file so that members wouldn’t have to find them on the </a:t>
            </a:r>
            <a:r>
              <a:rPr lang="en" u="sng" dirty="0">
                <a:solidFill>
                  <a:schemeClr val="hlink"/>
                </a:solidFill>
                <a:hlinkClick r:id="rId7"/>
              </a:rPr>
              <a:t>microsoft website</a:t>
            </a:r>
            <a:r>
              <a:rPr lang="en" dirty="0"/>
              <a:t>.</a:t>
            </a:r>
            <a:endParaRPr dirty="0"/>
          </a:p>
          <a:p>
            <a:pPr marL="0" lvl="0" indent="0" algn="l" rtl="0">
              <a:spcBef>
                <a:spcPts val="0"/>
              </a:spcBef>
              <a:spcAft>
                <a:spcPts val="0"/>
              </a:spcAft>
              <a:buClr>
                <a:schemeClr val="dk2"/>
              </a:buClr>
              <a:buSzPts val="1100"/>
              <a:buFont typeface="Arial"/>
              <a:buNone/>
            </a:pPr>
            <a:endParaRPr dirty="0"/>
          </a:p>
          <a:p>
            <a:pPr marL="0" lvl="0" indent="0" algn="l" rtl="0">
              <a:spcBef>
                <a:spcPts val="0"/>
              </a:spcBef>
              <a:spcAft>
                <a:spcPts val="0"/>
              </a:spcAft>
              <a:buNone/>
            </a:pPr>
            <a:r>
              <a:rPr lang="en" u="sng" dirty="0"/>
              <a:t>All</a:t>
            </a:r>
            <a:r>
              <a:rPr lang="en" dirty="0"/>
              <a:t> changes to code were peer reviewed before being approved and merged to the master branch.</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Code that didn’t meet these requirements got rejected and needed to be reworked.</a:t>
            </a:r>
            <a:endParaRPr dirty="0"/>
          </a:p>
        </p:txBody>
      </p:sp>
      <p:sp>
        <p:nvSpPr>
          <p:cNvPr id="251" name="Google Shape;251;p2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Standards</a:t>
            </a:r>
            <a:endParaRPr/>
          </a:p>
        </p:txBody>
      </p:sp>
      <p:pic>
        <p:nvPicPr>
          <p:cNvPr id="252" name="Google Shape;252;p29"/>
          <p:cNvPicPr preferRelativeResize="0"/>
          <p:nvPr/>
        </p:nvPicPr>
        <p:blipFill>
          <a:blip r:embed="rId8">
            <a:alphaModFix/>
          </a:blip>
          <a:stretch>
            <a:fillRect/>
          </a:stretch>
        </p:blipFill>
        <p:spPr>
          <a:xfrm>
            <a:off x="163950" y="104275"/>
            <a:ext cx="1107077" cy="1107077"/>
          </a:xfrm>
          <a:prstGeom prst="rect">
            <a:avLst/>
          </a:prstGeom>
          <a:noFill/>
          <a:ln>
            <a:noFill/>
          </a:ln>
        </p:spPr>
      </p:pic>
      <p:pic>
        <p:nvPicPr>
          <p:cNvPr id="6" name="Audio 5">
            <a:hlinkClick r:id="" action="ppaction://media"/>
            <a:extLst>
              <a:ext uri="{FF2B5EF4-FFF2-40B4-BE49-F238E27FC236}">
                <a16:creationId xmlns:a16="http://schemas.microsoft.com/office/drawing/2014/main" id="{E88CBF6F-E5D3-E84E-99FE-3C79351525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135"/>
    </mc:Choice>
    <mc:Fallback xmlns="">
      <p:transition spd="slow" advTm="64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0">
                                            <p:txEl>
                                              <p:pRg st="0" end="0"/>
                                            </p:txEl>
                                          </p:spTgt>
                                        </p:tgtEl>
                                        <p:attrNameLst>
                                          <p:attrName>style.visibility</p:attrName>
                                        </p:attrNameLst>
                                      </p:cBhvr>
                                      <p:to>
                                        <p:strVal val="visible"/>
                                      </p:to>
                                    </p:set>
                                    <p:animEffect transition="in" filter="fade">
                                      <p:cBhvr>
                                        <p:cTn id="11" dur="1000"/>
                                        <p:tgtEl>
                                          <p:spTgt spid="25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0">
                                            <p:txEl>
                                              <p:pRg st="1" end="1"/>
                                            </p:txEl>
                                          </p:spTgt>
                                        </p:tgtEl>
                                        <p:attrNameLst>
                                          <p:attrName>style.visibility</p:attrName>
                                        </p:attrNameLst>
                                      </p:cBhvr>
                                      <p:to>
                                        <p:strVal val="visible"/>
                                      </p:to>
                                    </p:set>
                                    <p:animEffect transition="in" filter="fade">
                                      <p:cBhvr>
                                        <p:cTn id="16" dur="1000"/>
                                        <p:tgtEl>
                                          <p:spTgt spid="2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0">
                                            <p:txEl>
                                              <p:pRg st="2" end="2"/>
                                            </p:txEl>
                                          </p:spTgt>
                                        </p:tgtEl>
                                        <p:attrNameLst>
                                          <p:attrName>style.visibility</p:attrName>
                                        </p:attrNameLst>
                                      </p:cBhvr>
                                      <p:to>
                                        <p:strVal val="visible"/>
                                      </p:to>
                                    </p:set>
                                    <p:animEffect transition="in" filter="fade">
                                      <p:cBhvr>
                                        <p:cTn id="21" dur="1000"/>
                                        <p:tgtEl>
                                          <p:spTgt spid="25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xEl>
                                              <p:pRg st="3" end="3"/>
                                            </p:txEl>
                                          </p:spTgt>
                                        </p:tgtEl>
                                        <p:attrNameLst>
                                          <p:attrName>style.visibility</p:attrName>
                                        </p:attrNameLst>
                                      </p:cBhvr>
                                      <p:to>
                                        <p:strVal val="visible"/>
                                      </p:to>
                                    </p:set>
                                    <p:animEffect transition="in" filter="fade">
                                      <p:cBhvr>
                                        <p:cTn id="26" dur="1000"/>
                                        <p:tgtEl>
                                          <p:spTgt spid="25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0">
                                            <p:txEl>
                                              <p:pRg st="4" end="4"/>
                                            </p:txEl>
                                          </p:spTgt>
                                        </p:tgtEl>
                                        <p:attrNameLst>
                                          <p:attrName>style.visibility</p:attrName>
                                        </p:attrNameLst>
                                      </p:cBhvr>
                                      <p:to>
                                        <p:strVal val="visible"/>
                                      </p:to>
                                    </p:set>
                                    <p:animEffect transition="in" filter="fade">
                                      <p:cBhvr>
                                        <p:cTn id="31" dur="1000"/>
                                        <p:tgtEl>
                                          <p:spTgt spid="25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0">
                                            <p:txEl>
                                              <p:pRg st="5" end="5"/>
                                            </p:txEl>
                                          </p:spTgt>
                                        </p:tgtEl>
                                        <p:attrNameLst>
                                          <p:attrName>style.visibility</p:attrName>
                                        </p:attrNameLst>
                                      </p:cBhvr>
                                      <p:to>
                                        <p:strVal val="visible"/>
                                      </p:to>
                                    </p:set>
                                    <p:animEffect transition="in" filter="fade">
                                      <p:cBhvr>
                                        <p:cTn id="36" dur="1000"/>
                                        <p:tgtEl>
                                          <p:spTgt spid="25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0">
                                            <p:txEl>
                                              <p:pRg st="6" end="6"/>
                                            </p:txEl>
                                          </p:spTgt>
                                        </p:tgtEl>
                                        <p:attrNameLst>
                                          <p:attrName>style.visibility</p:attrName>
                                        </p:attrNameLst>
                                      </p:cBhvr>
                                      <p:to>
                                        <p:strVal val="visible"/>
                                      </p:to>
                                    </p:set>
                                    <p:animEffect transition="in" filter="fade">
                                      <p:cBhvr>
                                        <p:cTn id="41" dur="1000"/>
                                        <p:tgtEl>
                                          <p:spTgt spid="25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5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50">
                                            <p:txEl>
                                              <p:pRg st="0" end="0"/>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0">
                                            <p:txEl>
                                              <p:pRg st="2" end="2"/>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0">
                                            <p:txEl>
                                              <p:pRg st="4" end="4"/>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50">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9"/>
                                        </p:tgtEl>
                                        <p:attrNameLst>
                                          <p:attrName>style.visibility</p:attrName>
                                        </p:attrNameLst>
                                      </p:cBhvr>
                                      <p:to>
                                        <p:strVal val="visible"/>
                                      </p:to>
                                    </p:set>
                                    <p:animEffect transition="in" filter="fade">
                                      <p:cBhvr>
                                        <p:cTn id="5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a:t>
            </a:r>
            <a:endParaRPr/>
          </a:p>
        </p:txBody>
      </p:sp>
      <p:pic>
        <p:nvPicPr>
          <p:cNvPr id="258" name="Google Shape;258;p30"/>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259" name="Google Shape;259;p30"/>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0" lvl="0" indent="0" algn="l" rtl="0">
              <a:spcBef>
                <a:spcPts val="1600"/>
              </a:spcBef>
              <a:spcAft>
                <a:spcPts val="1600"/>
              </a:spcAft>
              <a:buNone/>
            </a:pPr>
            <a:endParaRPr/>
          </a:p>
        </p:txBody>
      </p:sp>
      <p:pic>
        <p:nvPicPr>
          <p:cNvPr id="2054" name="Picture 6">
            <a:extLst>
              <a:ext uri="{FF2B5EF4-FFF2-40B4-BE49-F238E27FC236}">
                <a16:creationId xmlns:a16="http://schemas.microsoft.com/office/drawing/2014/main" id="{C83C0777-4AB4-4ACA-B97E-BDBC9F631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14" y="1150620"/>
            <a:ext cx="2470508" cy="19700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335DF1A-E7AA-4FAA-AF46-FF96E5546D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 y="3244095"/>
            <a:ext cx="2964180" cy="17951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C1A2EED-E6FC-4ED1-A12C-B143A927C6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9480" y="3643919"/>
            <a:ext cx="5615940" cy="1455659"/>
          </a:xfrm>
          <a:prstGeom prst="rect">
            <a:avLst/>
          </a:prstGeom>
          <a:noFill/>
          <a:extLst>
            <a:ext uri="{909E8E84-426E-40DD-AFC4-6F175D3DCCD1}">
              <a14:hiddenFill xmlns:a14="http://schemas.microsoft.com/office/drawing/2010/main">
                <a:solidFill>
                  <a:srgbClr val="FFFFFF"/>
                </a:solidFill>
              </a14:hiddenFill>
            </a:ext>
          </a:extLst>
        </p:spPr>
      </p:pic>
      <p:pic>
        <p:nvPicPr>
          <p:cNvPr id="7" name="vo-vc-2">
            <a:hlinkClick r:id="" action="ppaction://media"/>
            <a:extLst>
              <a:ext uri="{FF2B5EF4-FFF2-40B4-BE49-F238E27FC236}">
                <a16:creationId xmlns:a16="http://schemas.microsoft.com/office/drawing/2014/main" id="{97A1AFA3-D6F9-4C43-9787-229A13468C3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585960" y="2293938"/>
            <a:ext cx="107569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226"/>
    </mc:Choice>
    <mc:Fallback>
      <p:transition spd="slow" advTm="89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23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307" objId="2"/>
        <p14:stopEvt time="89226"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Role Introductions</a:t>
            </a:r>
            <a:endParaRPr/>
          </a:p>
        </p:txBody>
      </p:sp>
      <p:pic>
        <p:nvPicPr>
          <p:cNvPr id="80" name="Google Shape;80;p14"/>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Development</a:t>
            </a:r>
            <a:endParaRPr/>
          </a:p>
        </p:txBody>
      </p:sp>
      <p:pic>
        <p:nvPicPr>
          <p:cNvPr id="265" name="Google Shape;265;p31"/>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1</a:t>
            </a:r>
            <a:endParaRPr/>
          </a:p>
        </p:txBody>
      </p:sp>
      <p:pic>
        <p:nvPicPr>
          <p:cNvPr id="271" name="Google Shape;271;p32"/>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72" name="Google Shape;272;p3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 1 is controlled by the user with a gamepad running the .exe on a PC.</a:t>
            </a:r>
            <a:br>
              <a:rPr lang="en"/>
            </a:br>
            <a:endParaRPr b="1"/>
          </a:p>
          <a:p>
            <a:pPr marL="0" lvl="0" indent="0" algn="l" rtl="0">
              <a:spcBef>
                <a:spcPts val="0"/>
              </a:spcBef>
              <a:spcAft>
                <a:spcPts val="0"/>
              </a:spcAft>
              <a:buNone/>
            </a:pPr>
            <a:r>
              <a:rPr lang="en" b="1"/>
              <a:t>Packages:</a:t>
            </a:r>
            <a:endParaRPr b="1"/>
          </a:p>
          <a:p>
            <a:pPr marL="457200" lvl="0" indent="-342900" algn="l" rtl="0">
              <a:spcBef>
                <a:spcPts val="0"/>
              </a:spcBef>
              <a:spcAft>
                <a:spcPts val="0"/>
              </a:spcAft>
              <a:buSzPts val="1800"/>
              <a:buChar char="●"/>
            </a:pPr>
            <a:r>
              <a:rPr lang="en"/>
              <a:t>Unity’s preview input system for mapping controls</a:t>
            </a:r>
            <a:endParaRPr/>
          </a:p>
          <a:p>
            <a:pPr marL="457200" lvl="0" indent="-342900" algn="l" rtl="0">
              <a:spcBef>
                <a:spcPts val="0"/>
              </a:spcBef>
              <a:spcAft>
                <a:spcPts val="0"/>
              </a:spcAft>
              <a:buSzPts val="1800"/>
              <a:buChar char="●"/>
            </a:pPr>
            <a:r>
              <a:rPr lang="en"/>
              <a:t>TextMesh pro for improved UI elements</a:t>
            </a:r>
            <a:endParaRPr/>
          </a:p>
          <a:p>
            <a:pPr marL="457200" lvl="0" indent="-342900" algn="l" rtl="0">
              <a:spcBef>
                <a:spcPts val="0"/>
              </a:spcBef>
              <a:spcAft>
                <a:spcPts val="0"/>
              </a:spcAft>
              <a:buSzPts val="1800"/>
              <a:buChar char="●"/>
            </a:pPr>
            <a:r>
              <a:rPr lang="en"/>
              <a:t>ProBuilder for prototyping level design in early stages of development</a:t>
            </a:r>
            <a:endParaRPr/>
          </a:p>
          <a:p>
            <a:pPr marL="0" lvl="0" indent="0" algn="l" rtl="0">
              <a:spcBef>
                <a:spcPts val="0"/>
              </a:spcBef>
              <a:spcAft>
                <a:spcPts val="0"/>
              </a:spcAft>
              <a:buNone/>
            </a:pPr>
            <a:r>
              <a:rPr lang="en" b="1"/>
              <a:t>Tools:</a:t>
            </a:r>
            <a:endParaRPr b="1"/>
          </a:p>
          <a:p>
            <a:pPr marL="457200" lvl="0" indent="-342900" algn="l" rtl="0">
              <a:spcBef>
                <a:spcPts val="0"/>
              </a:spcBef>
              <a:spcAft>
                <a:spcPts val="0"/>
              </a:spcAft>
              <a:buSzPts val="1800"/>
              <a:buChar char="●"/>
            </a:pPr>
            <a:r>
              <a:rPr lang="en"/>
              <a:t>Used the animator as a FSM for enemy AI</a:t>
            </a:r>
            <a:endParaRPr/>
          </a:p>
          <a:p>
            <a:pPr marL="457200" lvl="0" indent="-342900" algn="l" rtl="0">
              <a:spcBef>
                <a:spcPts val="0"/>
              </a:spcBef>
              <a:spcAft>
                <a:spcPts val="0"/>
              </a:spcAft>
              <a:buSzPts val="1800"/>
              <a:buChar char="●"/>
            </a:pPr>
            <a:r>
              <a:rPr lang="en"/>
              <a:t>Primary IDEs were Visual Studio and Rider</a:t>
            </a:r>
            <a:endParaRPr/>
          </a:p>
          <a:p>
            <a:pPr marL="457200" lvl="0" indent="-342900" algn="l" rtl="0">
              <a:spcBef>
                <a:spcPts val="0"/>
              </a:spcBef>
              <a:spcAft>
                <a:spcPts val="0"/>
              </a:spcAft>
              <a:buSzPts val="1800"/>
              <a:buChar char="●"/>
            </a:pPr>
            <a:r>
              <a:rPr lang="en"/>
              <a:t>Written in 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273" name="Google Shape;273;p32"/>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7"/>
              </a:rPr>
              <a:t>Group Portfolio Document</a:t>
            </a:r>
            <a:r>
              <a:rPr lang="en" sz="1800">
                <a:solidFill>
                  <a:schemeClr val="dk2"/>
                </a:solidFill>
                <a:latin typeface="Lato"/>
                <a:ea typeface="Lato"/>
                <a:cs typeface="Lato"/>
                <a:sym typeface="Lato"/>
              </a:rPr>
              <a:t>.</a:t>
            </a:r>
            <a:endParaRPr/>
          </a:p>
        </p:txBody>
      </p:sp>
      <p:pic>
        <p:nvPicPr>
          <p:cNvPr id="2" name="Audio 1">
            <a:hlinkClick r:id="" action="ppaction://media"/>
            <a:extLst>
              <a:ext uri="{FF2B5EF4-FFF2-40B4-BE49-F238E27FC236}">
                <a16:creationId xmlns:a16="http://schemas.microsoft.com/office/drawing/2014/main" id="{B41C1786-E0E7-3849-A928-2BB5628E96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873"/>
    </mc:Choice>
    <mc:Fallback xmlns="">
      <p:transition spd="slow" advTm="109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2">
                                            <p:txEl>
                                              <p:pRg st="0" end="0"/>
                                            </p:txEl>
                                          </p:spTgt>
                                        </p:tgtEl>
                                        <p:attrNameLst>
                                          <p:attrName>style.visibility</p:attrName>
                                        </p:attrNameLst>
                                      </p:cBhvr>
                                      <p:to>
                                        <p:strVal val="visible"/>
                                      </p:to>
                                    </p:set>
                                    <p:animEffect transition="in" filter="fade">
                                      <p:cBhvr>
                                        <p:cTn id="11" dur="1000"/>
                                        <p:tgtEl>
                                          <p:spTgt spid="27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72">
                                            <p:txEl>
                                              <p:pRg st="1" end="1"/>
                                            </p:txEl>
                                          </p:spTgt>
                                        </p:tgtEl>
                                        <p:attrNameLst>
                                          <p:attrName>style.visibility</p:attrName>
                                        </p:attrNameLst>
                                      </p:cBhvr>
                                      <p:to>
                                        <p:strVal val="visible"/>
                                      </p:to>
                                    </p:set>
                                    <p:animEffect transition="in" filter="fade">
                                      <p:cBhvr>
                                        <p:cTn id="16" dur="1000"/>
                                        <p:tgtEl>
                                          <p:spTgt spid="27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2">
                                            <p:txEl>
                                              <p:pRg st="2" end="2"/>
                                            </p:txEl>
                                          </p:spTgt>
                                        </p:tgtEl>
                                        <p:attrNameLst>
                                          <p:attrName>style.visibility</p:attrName>
                                        </p:attrNameLst>
                                      </p:cBhvr>
                                      <p:to>
                                        <p:strVal val="visible"/>
                                      </p:to>
                                    </p:set>
                                    <p:animEffect transition="in" filter="fade">
                                      <p:cBhvr>
                                        <p:cTn id="21" dur="1000"/>
                                        <p:tgtEl>
                                          <p:spTgt spid="27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2">
                                            <p:txEl>
                                              <p:pRg st="3" end="3"/>
                                            </p:txEl>
                                          </p:spTgt>
                                        </p:tgtEl>
                                        <p:attrNameLst>
                                          <p:attrName>style.visibility</p:attrName>
                                        </p:attrNameLst>
                                      </p:cBhvr>
                                      <p:to>
                                        <p:strVal val="visible"/>
                                      </p:to>
                                    </p:set>
                                    <p:animEffect transition="in" filter="fade">
                                      <p:cBhvr>
                                        <p:cTn id="26" dur="1000"/>
                                        <p:tgtEl>
                                          <p:spTgt spid="2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2">
                                            <p:txEl>
                                              <p:pRg st="4" end="4"/>
                                            </p:txEl>
                                          </p:spTgt>
                                        </p:tgtEl>
                                        <p:attrNameLst>
                                          <p:attrName>style.visibility</p:attrName>
                                        </p:attrNameLst>
                                      </p:cBhvr>
                                      <p:to>
                                        <p:strVal val="visible"/>
                                      </p:to>
                                    </p:set>
                                    <p:animEffect transition="in" filter="fade">
                                      <p:cBhvr>
                                        <p:cTn id="31" dur="1000"/>
                                        <p:tgtEl>
                                          <p:spTgt spid="27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2">
                                            <p:txEl>
                                              <p:pRg st="5" end="5"/>
                                            </p:txEl>
                                          </p:spTgt>
                                        </p:tgtEl>
                                        <p:attrNameLst>
                                          <p:attrName>style.visibility</p:attrName>
                                        </p:attrNameLst>
                                      </p:cBhvr>
                                      <p:to>
                                        <p:strVal val="visible"/>
                                      </p:to>
                                    </p:set>
                                    <p:animEffect transition="in" filter="fade">
                                      <p:cBhvr>
                                        <p:cTn id="36" dur="1000"/>
                                        <p:tgtEl>
                                          <p:spTgt spid="27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2">
                                            <p:txEl>
                                              <p:pRg st="6" end="6"/>
                                            </p:txEl>
                                          </p:spTgt>
                                        </p:tgtEl>
                                        <p:attrNameLst>
                                          <p:attrName>style.visibility</p:attrName>
                                        </p:attrNameLst>
                                      </p:cBhvr>
                                      <p:to>
                                        <p:strVal val="visible"/>
                                      </p:to>
                                    </p:set>
                                    <p:animEffect transition="in" filter="fade">
                                      <p:cBhvr>
                                        <p:cTn id="41" dur="1000"/>
                                        <p:tgtEl>
                                          <p:spTgt spid="272">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2">
                                            <p:txEl>
                                              <p:pRg st="7" end="7"/>
                                            </p:txEl>
                                          </p:spTgt>
                                        </p:tgtEl>
                                        <p:attrNameLst>
                                          <p:attrName>style.visibility</p:attrName>
                                        </p:attrNameLst>
                                      </p:cBhvr>
                                      <p:to>
                                        <p:strVal val="visible"/>
                                      </p:to>
                                    </p:set>
                                    <p:animEffect transition="in" filter="fade">
                                      <p:cBhvr>
                                        <p:cTn id="46" dur="1000"/>
                                        <p:tgtEl>
                                          <p:spTgt spid="272">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2">
                                            <p:txEl>
                                              <p:pRg st="8" end="8"/>
                                            </p:txEl>
                                          </p:spTgt>
                                        </p:tgtEl>
                                        <p:attrNameLst>
                                          <p:attrName>style.visibility</p:attrName>
                                        </p:attrNameLst>
                                      </p:cBhvr>
                                      <p:to>
                                        <p:strVal val="visible"/>
                                      </p:to>
                                    </p:set>
                                    <p:animEffect transition="in" filter="fade">
                                      <p:cBhvr>
                                        <p:cTn id="51" dur="1000"/>
                                        <p:tgtEl>
                                          <p:spTgt spid="272">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2">
                                            <p:txEl>
                                              <p:pRg st="9" end="9"/>
                                            </p:txEl>
                                          </p:spTgt>
                                        </p:tgtEl>
                                        <p:attrNameLst>
                                          <p:attrName>style.visibility</p:attrName>
                                        </p:attrNameLst>
                                      </p:cBhvr>
                                      <p:to>
                                        <p:strVal val="visible"/>
                                      </p:to>
                                    </p:set>
                                    <p:animEffect transition="in" filter="fade">
                                      <p:cBhvr>
                                        <p:cTn id="56" dur="1000"/>
                                        <p:tgtEl>
                                          <p:spTgt spid="272">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2">
                                            <p:txEl>
                                              <p:pRg st="10" end="10"/>
                                            </p:txEl>
                                          </p:spTgt>
                                        </p:tgtEl>
                                        <p:attrNameLst>
                                          <p:attrName>style.visibility</p:attrName>
                                        </p:attrNameLst>
                                      </p:cBhvr>
                                      <p:to>
                                        <p:strVal val="visible"/>
                                      </p:to>
                                    </p:set>
                                    <p:animEffect transition="in" filter="fade">
                                      <p:cBhvr>
                                        <p:cTn id="61" dur="1000"/>
                                        <p:tgtEl>
                                          <p:spTgt spid="272">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72">
                                            <p:txEl>
                                              <p:pRg st="11" end="11"/>
                                            </p:txEl>
                                          </p:spTgt>
                                        </p:tgtEl>
                                        <p:attrNameLst>
                                          <p:attrName>style.visibility</p:attrName>
                                        </p:attrNameLst>
                                      </p:cBhvr>
                                      <p:to>
                                        <p:strVal val="visible"/>
                                      </p:to>
                                    </p:set>
                                    <p:animEffect transition="in" filter="fade">
                                      <p:cBhvr>
                                        <p:cTn id="66" dur="1000"/>
                                        <p:tgtEl>
                                          <p:spTgt spid="27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1</a:t>
            </a:r>
            <a:endParaRPr/>
          </a:p>
          <a:p>
            <a:pPr marL="0" lvl="0" indent="0" algn="l" rtl="0">
              <a:spcBef>
                <a:spcPts val="0"/>
              </a:spcBef>
              <a:spcAft>
                <a:spcPts val="0"/>
              </a:spcAft>
              <a:buNone/>
            </a:pPr>
            <a:endParaRPr/>
          </a:p>
        </p:txBody>
      </p:sp>
      <p:pic>
        <p:nvPicPr>
          <p:cNvPr id="280" name="Google Shape;280;p33"/>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281" name="Google Shape;281;p33"/>
          <p:cNvPicPr preferRelativeResize="0"/>
          <p:nvPr/>
        </p:nvPicPr>
        <p:blipFill>
          <a:blip r:embed="rId6">
            <a:alphaModFix/>
          </a:blip>
          <a:stretch>
            <a:fillRect/>
          </a:stretch>
        </p:blipFill>
        <p:spPr>
          <a:xfrm>
            <a:off x="2509487" y="1938225"/>
            <a:ext cx="1965237" cy="1107075"/>
          </a:xfrm>
          <a:prstGeom prst="rect">
            <a:avLst/>
          </a:prstGeom>
          <a:noFill/>
          <a:ln>
            <a:noFill/>
          </a:ln>
        </p:spPr>
      </p:pic>
      <p:pic>
        <p:nvPicPr>
          <p:cNvPr id="282" name="Google Shape;282;p33"/>
          <p:cNvPicPr preferRelativeResize="0"/>
          <p:nvPr/>
        </p:nvPicPr>
        <p:blipFill>
          <a:blip r:embed="rId7">
            <a:alphaModFix/>
          </a:blip>
          <a:stretch>
            <a:fillRect/>
          </a:stretch>
        </p:blipFill>
        <p:spPr>
          <a:xfrm>
            <a:off x="217763" y="1938225"/>
            <a:ext cx="1965225" cy="1107070"/>
          </a:xfrm>
          <a:prstGeom prst="rect">
            <a:avLst/>
          </a:prstGeom>
          <a:noFill/>
          <a:ln>
            <a:noFill/>
          </a:ln>
        </p:spPr>
      </p:pic>
      <p:sp>
        <p:nvSpPr>
          <p:cNvPr id="283" name="Google Shape;283;p33"/>
          <p:cNvSpPr txBox="1"/>
          <p:nvPr/>
        </p:nvSpPr>
        <p:spPr>
          <a:xfrm>
            <a:off x="217775" y="31221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4" name="Google Shape;284;p33"/>
          <p:cNvSpPr txBox="1"/>
          <p:nvPr/>
        </p:nvSpPr>
        <p:spPr>
          <a:xfrm>
            <a:off x="2509475" y="3165475"/>
            <a:ext cx="9543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10</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85" name="Google Shape;285;p33"/>
          <p:cNvPicPr preferRelativeResize="0"/>
          <p:nvPr/>
        </p:nvPicPr>
        <p:blipFill>
          <a:blip r:embed="rId8">
            <a:alphaModFix/>
          </a:blip>
          <a:stretch>
            <a:fillRect/>
          </a:stretch>
        </p:blipFill>
        <p:spPr>
          <a:xfrm>
            <a:off x="4801203" y="1938235"/>
            <a:ext cx="1965225" cy="1107057"/>
          </a:xfrm>
          <a:prstGeom prst="rect">
            <a:avLst/>
          </a:prstGeom>
          <a:noFill/>
          <a:ln>
            <a:noFill/>
          </a:ln>
        </p:spPr>
      </p:pic>
      <p:pic>
        <p:nvPicPr>
          <p:cNvPr id="286" name="Google Shape;286;p33"/>
          <p:cNvPicPr preferRelativeResize="0"/>
          <p:nvPr/>
        </p:nvPicPr>
        <p:blipFill>
          <a:blip r:embed="rId9">
            <a:alphaModFix/>
          </a:blip>
          <a:stretch>
            <a:fillRect/>
          </a:stretch>
        </p:blipFill>
        <p:spPr>
          <a:xfrm>
            <a:off x="7047700" y="1938225"/>
            <a:ext cx="1965225" cy="1107078"/>
          </a:xfrm>
          <a:prstGeom prst="rect">
            <a:avLst/>
          </a:prstGeom>
          <a:noFill/>
          <a:ln>
            <a:noFill/>
          </a:ln>
        </p:spPr>
      </p:pic>
      <p:sp>
        <p:nvSpPr>
          <p:cNvPr id="287" name="Google Shape;287;p33"/>
          <p:cNvSpPr txBox="1"/>
          <p:nvPr/>
        </p:nvSpPr>
        <p:spPr>
          <a:xfrm>
            <a:off x="4801200" y="312212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11</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288" name="Google Shape;288;p33"/>
          <p:cNvSpPr txBox="1"/>
          <p:nvPr/>
        </p:nvSpPr>
        <p:spPr>
          <a:xfrm>
            <a:off x="7047688" y="3165475"/>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12</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01/05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2" name="Audio 1">
            <a:hlinkClick r:id="" action="ppaction://media"/>
            <a:extLst>
              <a:ext uri="{FF2B5EF4-FFF2-40B4-BE49-F238E27FC236}">
                <a16:creationId xmlns:a16="http://schemas.microsoft.com/office/drawing/2014/main" id="{ACE43210-9628-5E48-81A0-389B04D2E0B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948"/>
    </mc:Choice>
    <mc:Fallback xmlns="">
      <p:transition spd="slow" advTm="99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Implementation - Player 2 </a:t>
            </a:r>
            <a:endParaRPr/>
          </a:p>
        </p:txBody>
      </p:sp>
      <p:pic>
        <p:nvPicPr>
          <p:cNvPr id="294" name="Google Shape;294;p34"/>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295" name="Google Shape;295;p3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Player 2 is controlled from a </a:t>
            </a:r>
            <a:r>
              <a:rPr lang="en" b="1" dirty="0"/>
              <a:t>web browser</a:t>
            </a:r>
            <a:r>
              <a:rPr lang="en" dirty="0"/>
              <a:t> on a separate device. </a:t>
            </a:r>
            <a:endParaRPr dirty="0"/>
          </a:p>
          <a:p>
            <a:pPr marL="457200" lvl="0" indent="-342900" algn="l" rtl="0">
              <a:spcBef>
                <a:spcPts val="0"/>
              </a:spcBef>
              <a:spcAft>
                <a:spcPts val="0"/>
              </a:spcAft>
              <a:buSzPts val="1800"/>
              <a:buChar char="●"/>
            </a:pPr>
            <a:r>
              <a:rPr lang="en" b="1" dirty="0"/>
              <a:t>Languages</a:t>
            </a:r>
            <a:r>
              <a:rPr lang="en" dirty="0"/>
              <a:t>: HTML5 (layout) /CSS3 (styling) /JS (</a:t>
            </a:r>
            <a:r>
              <a:rPr lang="en" u="sng" dirty="0">
                <a:solidFill>
                  <a:schemeClr val="hlink"/>
                </a:solidFill>
                <a:hlinkClick r:id="rId7"/>
              </a:rPr>
              <a:t>ECMAScript 6</a:t>
            </a:r>
            <a:r>
              <a:rPr lang="en" dirty="0"/>
              <a:t>) (interaction &amp; connection)</a:t>
            </a:r>
            <a:endParaRPr dirty="0"/>
          </a:p>
          <a:p>
            <a:pPr marL="457200" lvl="0" indent="-342900" algn="l" rtl="0">
              <a:spcBef>
                <a:spcPts val="0"/>
              </a:spcBef>
              <a:spcAft>
                <a:spcPts val="0"/>
              </a:spcAft>
              <a:buSzPts val="1800"/>
              <a:buChar char="●"/>
            </a:pPr>
            <a:r>
              <a:rPr lang="en" dirty="0"/>
              <a:t>The web page connects to a </a:t>
            </a:r>
            <a:r>
              <a:rPr lang="en" b="1" u="sng" dirty="0">
                <a:solidFill>
                  <a:schemeClr val="hlink"/>
                </a:solidFill>
                <a:hlinkClick r:id="rId8"/>
              </a:rPr>
              <a:t>Node.js</a:t>
            </a:r>
            <a:r>
              <a:rPr lang="en" dirty="0"/>
              <a:t> server (written in JavaScript with </a:t>
            </a:r>
            <a:r>
              <a:rPr lang="en" u="sng" dirty="0">
                <a:solidFill>
                  <a:schemeClr val="hlink"/>
                </a:solidFill>
                <a:hlinkClick r:id="rId9"/>
              </a:rPr>
              <a:t>socket.io</a:t>
            </a:r>
            <a:r>
              <a:rPr lang="en" dirty="0"/>
              <a:t>) that acts as a relay to the Unity game (which uses a custom server handler based on </a:t>
            </a:r>
            <a:r>
              <a:rPr lang="en" u="sng" dirty="0">
                <a:solidFill>
                  <a:schemeClr val="hlink"/>
                </a:solidFill>
                <a:hlinkClick r:id="rId10"/>
              </a:rPr>
              <a:t>WebSocketSharp</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Web-based controller means it can be run on any device regardless of specs or software. Socket.io servers are quick and easy to create and iterate on - perfect for agile development.</a:t>
            </a:r>
            <a:endParaRPr dirty="0"/>
          </a:p>
          <a:p>
            <a:pPr marL="0" lvl="0" indent="0" algn="l" rtl="0">
              <a:spcBef>
                <a:spcPts val="0"/>
              </a:spcBef>
              <a:spcAft>
                <a:spcPts val="0"/>
              </a:spcAft>
              <a:buClr>
                <a:schemeClr val="dk2"/>
              </a:buClr>
              <a:buSzPts val="1100"/>
              <a:buFont typeface="Arial"/>
              <a:buNone/>
            </a:pPr>
            <a:endParaRPr dirty="0"/>
          </a:p>
        </p:txBody>
      </p:sp>
      <p:sp>
        <p:nvSpPr>
          <p:cNvPr id="296" name="Google Shape;296;p34"/>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1"/>
              </a:rPr>
              <a:t>Group Portfolio Document</a:t>
            </a:r>
            <a:r>
              <a:rPr lang="en" sz="1800">
                <a:solidFill>
                  <a:schemeClr val="dk2"/>
                </a:solidFill>
                <a:latin typeface="Lato"/>
                <a:ea typeface="Lato"/>
                <a:cs typeface="Lato"/>
                <a:sym typeface="Lato"/>
              </a:rPr>
              <a:t>.</a:t>
            </a:r>
            <a:endParaRPr/>
          </a:p>
        </p:txBody>
      </p:sp>
      <p:pic>
        <p:nvPicPr>
          <p:cNvPr id="5" name="vo-player2-1">
            <a:hlinkClick r:id="" action="ppaction://media"/>
            <a:extLst>
              <a:ext uri="{FF2B5EF4-FFF2-40B4-BE49-F238E27FC236}">
                <a16:creationId xmlns:a16="http://schemas.microsoft.com/office/drawing/2014/main" id="{A2CF8A0A-349A-4AA6-9B43-1B48E3E04813}"/>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9693275" y="126523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113"/>
    </mc:Choice>
    <mc:Fallback>
      <p:transition spd="slow" advTm="14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sp>
        <p:nvSpPr>
          <p:cNvPr id="301" name="Google Shape;301;p35"/>
          <p:cNvSpPr/>
          <p:nvPr/>
        </p:nvSpPr>
        <p:spPr>
          <a:xfrm>
            <a:off x="55075" y="1508650"/>
            <a:ext cx="9024900" cy="2405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Iterations - Player 2</a:t>
            </a:r>
            <a:endParaRPr/>
          </a:p>
          <a:p>
            <a:pPr marL="0" lvl="0" indent="0" algn="l" rtl="0">
              <a:spcBef>
                <a:spcPts val="0"/>
              </a:spcBef>
              <a:spcAft>
                <a:spcPts val="0"/>
              </a:spcAft>
              <a:buNone/>
            </a:pPr>
            <a:endParaRPr/>
          </a:p>
        </p:txBody>
      </p:sp>
      <p:pic>
        <p:nvPicPr>
          <p:cNvPr id="303" name="Google Shape;303;p35"/>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04" name="Google Shape;304;p35"/>
          <p:cNvSpPr txBox="1"/>
          <p:nvPr/>
        </p:nvSpPr>
        <p:spPr>
          <a:xfrm>
            <a:off x="111800" y="3206425"/>
            <a:ext cx="11586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28/03</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5" name="Google Shape;305;p35"/>
          <p:cNvSpPr txBox="1"/>
          <p:nvPr/>
        </p:nvSpPr>
        <p:spPr>
          <a:xfrm>
            <a:off x="2993075"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6</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20/04</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sp>
        <p:nvSpPr>
          <p:cNvPr id="306" name="Google Shape;306;p35"/>
          <p:cNvSpPr txBox="1"/>
          <p:nvPr/>
        </p:nvSpPr>
        <p:spPr>
          <a:xfrm>
            <a:off x="6252688" y="3305350"/>
            <a:ext cx="10077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Sprint 13</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12/05</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307" name="Google Shape;307;p35"/>
          <p:cNvPicPr preferRelativeResize="0"/>
          <p:nvPr/>
        </p:nvPicPr>
        <p:blipFill>
          <a:blip r:embed="rId6">
            <a:alphaModFix/>
          </a:blip>
          <a:stretch>
            <a:fillRect/>
          </a:stretch>
        </p:blipFill>
        <p:spPr>
          <a:xfrm>
            <a:off x="6214725" y="1775500"/>
            <a:ext cx="2817470" cy="1441600"/>
          </a:xfrm>
          <a:prstGeom prst="rect">
            <a:avLst/>
          </a:prstGeom>
          <a:noFill/>
          <a:ln>
            <a:noFill/>
          </a:ln>
        </p:spPr>
      </p:pic>
      <p:pic>
        <p:nvPicPr>
          <p:cNvPr id="308" name="Google Shape;308;p35"/>
          <p:cNvPicPr preferRelativeResize="0"/>
          <p:nvPr/>
        </p:nvPicPr>
        <p:blipFill>
          <a:blip r:embed="rId7">
            <a:alphaModFix/>
          </a:blip>
          <a:stretch>
            <a:fillRect/>
          </a:stretch>
        </p:blipFill>
        <p:spPr>
          <a:xfrm>
            <a:off x="111789" y="1773138"/>
            <a:ext cx="2817450" cy="1446302"/>
          </a:xfrm>
          <a:prstGeom prst="rect">
            <a:avLst/>
          </a:prstGeom>
          <a:noFill/>
          <a:ln>
            <a:noFill/>
          </a:ln>
        </p:spPr>
      </p:pic>
      <p:pic>
        <p:nvPicPr>
          <p:cNvPr id="309" name="Google Shape;309;p35"/>
          <p:cNvPicPr preferRelativeResize="0"/>
          <p:nvPr/>
        </p:nvPicPr>
        <p:blipFill rotWithShape="1">
          <a:blip r:embed="rId8">
            <a:alphaModFix/>
          </a:blip>
          <a:srcRect l="13788" r="7241"/>
          <a:stretch/>
        </p:blipFill>
        <p:spPr>
          <a:xfrm>
            <a:off x="2993075" y="1773150"/>
            <a:ext cx="3157826" cy="1446300"/>
          </a:xfrm>
          <a:prstGeom prst="rect">
            <a:avLst/>
          </a:prstGeom>
          <a:noFill/>
          <a:ln>
            <a:noFill/>
          </a:ln>
        </p:spPr>
      </p:pic>
      <p:pic>
        <p:nvPicPr>
          <p:cNvPr id="3" name="vo-pplayer2-2">
            <a:hlinkClick r:id="" action="ppaction://media"/>
            <a:extLst>
              <a:ext uri="{FF2B5EF4-FFF2-40B4-BE49-F238E27FC236}">
                <a16:creationId xmlns:a16="http://schemas.microsoft.com/office/drawing/2014/main" id="{18DFC394-475C-4575-B74E-1B0924ABE0E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975850" y="8921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8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Testing</a:t>
            </a:r>
            <a:endParaRPr/>
          </a:p>
        </p:txBody>
      </p:sp>
      <p:pic>
        <p:nvPicPr>
          <p:cNvPr id="315" name="Google Shape;315;p36"/>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body" idx="1"/>
          </p:nvPr>
        </p:nvSpPr>
        <p:spPr>
          <a:xfrm>
            <a:off x="195150" y="1211350"/>
            <a:ext cx="8753700" cy="3002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Ongoing QA testing every week of development</a:t>
            </a:r>
            <a:endParaRPr dirty="0"/>
          </a:p>
          <a:p>
            <a:pPr marL="457200" lvl="0" indent="-342900" algn="l" rtl="0">
              <a:lnSpc>
                <a:spcPct val="200000"/>
              </a:lnSpc>
              <a:spcBef>
                <a:spcPts val="0"/>
              </a:spcBef>
              <a:spcAft>
                <a:spcPts val="0"/>
              </a:spcAft>
              <a:buSzPts val="1800"/>
              <a:buChar char="●"/>
            </a:pPr>
            <a:r>
              <a:rPr lang="en" dirty="0"/>
              <a:t>Testing new features as they were implemented</a:t>
            </a:r>
            <a:endParaRPr dirty="0"/>
          </a:p>
          <a:p>
            <a:pPr marL="457200" lvl="0" indent="-342900" algn="l" rtl="0">
              <a:lnSpc>
                <a:spcPct val="200000"/>
              </a:lnSpc>
              <a:spcBef>
                <a:spcPts val="0"/>
              </a:spcBef>
              <a:spcAft>
                <a:spcPts val="0"/>
              </a:spcAft>
              <a:buSzPts val="1800"/>
              <a:buChar char="●"/>
            </a:pPr>
            <a:r>
              <a:rPr lang="en" dirty="0"/>
              <a:t>Saved time and energy in the long run </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1" name="Google Shape;321;p37"/>
          <p:cNvSpPr txBox="1">
            <a:spLocks noGrp="1"/>
          </p:cNvSpPr>
          <p:nvPr>
            <p:ph type="body" idx="1"/>
          </p:nvPr>
        </p:nvSpPr>
        <p:spPr>
          <a:xfrm>
            <a:off x="195150" y="1426900"/>
            <a:ext cx="8753700" cy="3002400"/>
          </a:xfrm>
          <a:prstGeom prst="rect">
            <a:avLst/>
          </a:prstGeom>
        </p:spPr>
        <p:txBody>
          <a:bodyPr spcFirstLastPara="1" wrap="square" lIns="91425" tIns="91425" rIns="91425" bIns="91425" anchor="t" anchorCtr="0">
            <a:noAutofit/>
          </a:bodyPr>
          <a:lstStyle/>
          <a:p>
            <a:pPr marL="0" lvl="0" indent="0">
              <a:buNone/>
            </a:pPr>
            <a:r>
              <a:rPr lang="en" b="1" dirty="0"/>
              <a:t>For example:</a:t>
            </a:r>
            <a:r>
              <a:rPr lang="en" dirty="0"/>
              <a:t> procedurally generated rooms.</a:t>
            </a:r>
            <a:endParaRPr dirty="0"/>
          </a:p>
          <a:p>
            <a:pPr marL="0" lvl="0" indent="0" algn="l" rtl="0">
              <a:spcBef>
                <a:spcPts val="1600"/>
              </a:spcBef>
              <a:spcAft>
                <a:spcPts val="0"/>
              </a:spcAft>
              <a:buNone/>
            </a:pPr>
            <a:r>
              <a:rPr lang="en" b="1" dirty="0"/>
              <a:t>During QA testing we found:</a:t>
            </a:r>
            <a:endParaRPr b="1" dirty="0"/>
          </a:p>
          <a:p>
            <a:pPr marL="457200" lvl="0" indent="-342900" algn="l" rtl="0">
              <a:spcBef>
                <a:spcPts val="1600"/>
              </a:spcBef>
              <a:spcAft>
                <a:spcPts val="0"/>
              </a:spcAft>
              <a:buSzPts val="1800"/>
              <a:buChar char="●"/>
            </a:pPr>
            <a:r>
              <a:rPr lang="en" dirty="0"/>
              <a:t>Rooms would occasionally spawn inside one another.</a:t>
            </a:r>
            <a:endParaRPr dirty="0"/>
          </a:p>
          <a:p>
            <a:pPr marL="457200" lvl="0" indent="-342900" algn="l" rtl="0">
              <a:spcBef>
                <a:spcPts val="0"/>
              </a:spcBef>
              <a:spcAft>
                <a:spcPts val="0"/>
              </a:spcAft>
              <a:buSzPts val="1800"/>
              <a:buChar char="●"/>
            </a:pPr>
            <a:r>
              <a:rPr lang="en" dirty="0"/>
              <a:t>End rooms sometimes spawned infinitely.</a:t>
            </a:r>
            <a:endParaRPr dirty="0"/>
          </a:p>
          <a:p>
            <a:pPr marL="457200" lvl="0" indent="-342900" algn="l" rtl="0">
              <a:spcBef>
                <a:spcPts val="0"/>
              </a:spcBef>
              <a:spcAft>
                <a:spcPts val="0"/>
              </a:spcAft>
              <a:buSzPts val="1800"/>
              <a:buChar char="●"/>
            </a:pPr>
            <a:r>
              <a:rPr lang="en" dirty="0"/>
              <a:t>Connecting rooms between two other rooms sometimes </a:t>
            </a:r>
            <a:br>
              <a:rPr lang="en" dirty="0"/>
            </a:br>
            <a:r>
              <a:rPr lang="en" dirty="0"/>
              <a:t>wouldn’t spawn.</a:t>
            </a:r>
            <a:endParaRPr dirty="0"/>
          </a:p>
          <a:p>
            <a:pPr marL="0" lvl="0" indent="0" algn="l" rtl="0">
              <a:spcBef>
                <a:spcPts val="1600"/>
              </a:spcBef>
              <a:spcAft>
                <a:spcPts val="0"/>
              </a:spcAft>
              <a:buNone/>
            </a:pPr>
            <a:br>
              <a:rPr lang="en" dirty="0"/>
            </a:br>
            <a:r>
              <a:rPr lang="en" dirty="0"/>
              <a:t>By devoting time to QA testing, we were able to identify and solve these issues sooner.</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2" name="Google Shape;322;p3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Quality Assurance Testing</a:t>
            </a:r>
            <a:endParaRPr/>
          </a:p>
        </p:txBody>
      </p:sp>
      <p:pic>
        <p:nvPicPr>
          <p:cNvPr id="323" name="Google Shape;323;p37"/>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24" name="Google Shape;324;p37"/>
          <p:cNvPicPr preferRelativeResize="0"/>
          <p:nvPr/>
        </p:nvPicPr>
        <p:blipFill>
          <a:blip r:embed="rId7">
            <a:alphaModFix/>
          </a:blip>
          <a:stretch>
            <a:fillRect/>
          </a:stretch>
        </p:blipFill>
        <p:spPr>
          <a:xfrm>
            <a:off x="6432150" y="1426900"/>
            <a:ext cx="2289701" cy="2289701"/>
          </a:xfrm>
          <a:prstGeom prst="rect">
            <a:avLst/>
          </a:prstGeom>
          <a:noFill/>
          <a:ln>
            <a:noFill/>
          </a:ln>
        </p:spPr>
      </p:pic>
      <p:pic>
        <p:nvPicPr>
          <p:cNvPr id="2" name="Audio 1">
            <a:hlinkClick r:id="" action="ppaction://media"/>
            <a:extLst>
              <a:ext uri="{FF2B5EF4-FFF2-40B4-BE49-F238E27FC236}">
                <a16:creationId xmlns:a16="http://schemas.microsoft.com/office/drawing/2014/main" id="{123B5159-0F7C-4A49-880A-D08A77B192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5895"/>
    </mc:Choice>
    <mc:Fallback xmlns="">
      <p:transition spd="slow" advTm="6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animEffect transition="in" filter="fade">
                                      <p:cBhvr>
                                        <p:cTn id="11" dur="1000"/>
                                        <p:tgtEl>
                                          <p:spTgt spid="3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0">
                                            <p:txEl>
                                              <p:pRg st="0" end="0"/>
                                            </p:txEl>
                                          </p:spTgt>
                                        </p:tgtEl>
                                        <p:attrNameLst>
                                          <p:attrName>style.visibility</p:attrName>
                                        </p:attrNameLst>
                                      </p:cBhvr>
                                      <p:to>
                                        <p:strVal val="visible"/>
                                      </p:to>
                                    </p:set>
                                    <p:animEffect transition="in" filter="fade">
                                      <p:cBhvr>
                                        <p:cTn id="16" dur="1000"/>
                                        <p:tgtEl>
                                          <p:spTgt spid="3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0">
                                            <p:txEl>
                                              <p:pRg st="1" end="1"/>
                                            </p:txEl>
                                          </p:spTgt>
                                        </p:tgtEl>
                                        <p:attrNameLst>
                                          <p:attrName>style.visibility</p:attrName>
                                        </p:attrNameLst>
                                      </p:cBhvr>
                                      <p:to>
                                        <p:strVal val="visible"/>
                                      </p:to>
                                    </p:set>
                                    <p:animEffect transition="in" filter="fade">
                                      <p:cBhvr>
                                        <p:cTn id="21" dur="1000"/>
                                        <p:tgtEl>
                                          <p:spTgt spid="32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0">
                                            <p:txEl>
                                              <p:pRg st="2" end="2"/>
                                            </p:txEl>
                                          </p:spTgt>
                                        </p:tgtEl>
                                        <p:attrNameLst>
                                          <p:attrName>style.visibility</p:attrName>
                                        </p:attrNameLst>
                                      </p:cBhvr>
                                      <p:to>
                                        <p:strVal val="visible"/>
                                      </p:to>
                                    </p:set>
                                    <p:animEffect transition="in" filter="fade">
                                      <p:cBhvr>
                                        <p:cTn id="26" dur="1000"/>
                                        <p:tgtEl>
                                          <p:spTgt spid="32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20">
                                            <p:txEl>
                                              <p:pRg st="0" end="0"/>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20">
                                            <p:txEl>
                                              <p:pRg st="1" end="1"/>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20">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1">
                                            <p:txEl>
                                              <p:pRg st="0" end="0"/>
                                            </p:txEl>
                                          </p:spTgt>
                                        </p:tgtEl>
                                        <p:attrNameLst>
                                          <p:attrName>style.visibility</p:attrName>
                                        </p:attrNameLst>
                                      </p:cBhvr>
                                      <p:to>
                                        <p:strVal val="visible"/>
                                      </p:to>
                                    </p:set>
                                    <p:animEffect transition="in" filter="fade">
                                      <p:cBhvr>
                                        <p:cTn id="41" dur="1000"/>
                                        <p:tgtEl>
                                          <p:spTgt spid="3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21">
                                            <p:txEl>
                                              <p:pRg st="1" end="1"/>
                                            </p:txEl>
                                          </p:spTgt>
                                        </p:tgtEl>
                                        <p:attrNameLst>
                                          <p:attrName>style.visibility</p:attrName>
                                        </p:attrNameLst>
                                      </p:cBhvr>
                                      <p:to>
                                        <p:strVal val="visible"/>
                                      </p:to>
                                    </p:set>
                                    <p:animEffect transition="in" filter="fade">
                                      <p:cBhvr>
                                        <p:cTn id="46" dur="1000"/>
                                        <p:tgtEl>
                                          <p:spTgt spid="321">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1">
                                            <p:txEl>
                                              <p:pRg st="2" end="2"/>
                                            </p:txEl>
                                          </p:spTgt>
                                        </p:tgtEl>
                                        <p:attrNameLst>
                                          <p:attrName>style.visibility</p:attrName>
                                        </p:attrNameLst>
                                      </p:cBhvr>
                                      <p:to>
                                        <p:strVal val="visible"/>
                                      </p:to>
                                    </p:set>
                                    <p:animEffect transition="in" filter="fade">
                                      <p:cBhvr>
                                        <p:cTn id="51" dur="1000"/>
                                        <p:tgtEl>
                                          <p:spTgt spid="32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21">
                                            <p:txEl>
                                              <p:pRg st="3" end="3"/>
                                            </p:txEl>
                                          </p:spTgt>
                                        </p:tgtEl>
                                        <p:attrNameLst>
                                          <p:attrName>style.visibility</p:attrName>
                                        </p:attrNameLst>
                                      </p:cBhvr>
                                      <p:to>
                                        <p:strVal val="visible"/>
                                      </p:to>
                                    </p:set>
                                    <p:animEffect transition="in" filter="fade">
                                      <p:cBhvr>
                                        <p:cTn id="56" dur="1000"/>
                                        <p:tgtEl>
                                          <p:spTgt spid="321">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21">
                                            <p:txEl>
                                              <p:pRg st="4" end="4"/>
                                            </p:txEl>
                                          </p:spTgt>
                                        </p:tgtEl>
                                        <p:attrNameLst>
                                          <p:attrName>style.visibility</p:attrName>
                                        </p:attrNameLst>
                                      </p:cBhvr>
                                      <p:to>
                                        <p:strVal val="visible"/>
                                      </p:to>
                                    </p:set>
                                    <p:animEffect transition="in" filter="fade">
                                      <p:cBhvr>
                                        <p:cTn id="61" dur="1000"/>
                                        <p:tgtEl>
                                          <p:spTgt spid="321">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1">
                                            <p:txEl>
                                              <p:pRg st="5" end="5"/>
                                            </p:txEl>
                                          </p:spTgt>
                                        </p:tgtEl>
                                        <p:attrNameLst>
                                          <p:attrName>style.visibility</p:attrName>
                                        </p:attrNameLst>
                                      </p:cBhvr>
                                      <p:to>
                                        <p:strVal val="visible"/>
                                      </p:to>
                                    </p:set>
                                    <p:animEffect transition="in" filter="fade">
                                      <p:cBhvr>
                                        <p:cTn id="66" dur="1000"/>
                                        <p:tgtEl>
                                          <p:spTgt spid="3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Testing</a:t>
            </a:r>
            <a:endParaRPr/>
          </a:p>
        </p:txBody>
      </p:sp>
      <p:pic>
        <p:nvPicPr>
          <p:cNvPr id="330" name="Google Shape;330;p38"/>
          <p:cNvPicPr preferRelativeResize="0"/>
          <p:nvPr/>
        </p:nvPicPr>
        <p:blipFill>
          <a:blip r:embed="rId6">
            <a:alphaModFix/>
          </a:blip>
          <a:stretch>
            <a:fillRect/>
          </a:stretch>
        </p:blipFill>
        <p:spPr>
          <a:xfrm>
            <a:off x="163950" y="104275"/>
            <a:ext cx="1107077" cy="1107077"/>
          </a:xfrm>
          <a:prstGeom prst="rect">
            <a:avLst/>
          </a:prstGeom>
          <a:noFill/>
          <a:ln>
            <a:noFill/>
          </a:ln>
        </p:spPr>
      </p:pic>
      <p:pic>
        <p:nvPicPr>
          <p:cNvPr id="331" name="Google Shape;331;p38"/>
          <p:cNvPicPr preferRelativeResize="0"/>
          <p:nvPr/>
        </p:nvPicPr>
        <p:blipFill rotWithShape="1">
          <a:blip r:embed="rId7">
            <a:alphaModFix/>
          </a:blip>
          <a:srcRect l="27489" t="9097" r="27842" b="9601"/>
          <a:stretch/>
        </p:blipFill>
        <p:spPr>
          <a:xfrm>
            <a:off x="6314100" y="1448600"/>
            <a:ext cx="2453376" cy="2511950"/>
          </a:xfrm>
          <a:prstGeom prst="rect">
            <a:avLst/>
          </a:prstGeom>
          <a:noFill/>
          <a:ln>
            <a:noFill/>
          </a:ln>
        </p:spPr>
      </p:pic>
      <p:sp>
        <p:nvSpPr>
          <p:cNvPr id="332" name="Google Shape;332;p38"/>
          <p:cNvSpPr txBox="1"/>
          <p:nvPr/>
        </p:nvSpPr>
        <p:spPr>
          <a:xfrm>
            <a:off x="360050" y="1487500"/>
            <a:ext cx="62469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Released two demo builds for user testing:</a:t>
            </a:r>
            <a:endParaRPr b="1">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Initial responses to movement, camera, doors unlock</a:t>
            </a:r>
            <a:endParaRPr>
              <a:latin typeface="Lato"/>
              <a:ea typeface="Lato"/>
              <a:cs typeface="Lato"/>
              <a:sym typeface="Lato"/>
            </a:endParaRPr>
          </a:p>
          <a:p>
            <a:pPr marL="457200" lvl="0" indent="-317500" algn="l" rtl="0">
              <a:spcBef>
                <a:spcPts val="0"/>
              </a:spcBef>
              <a:spcAft>
                <a:spcPts val="0"/>
              </a:spcAft>
              <a:buSzPts val="1400"/>
              <a:buFont typeface="Lato"/>
              <a:buAutoNum type="arabicPeriod"/>
            </a:pPr>
            <a:r>
              <a:rPr lang="en">
                <a:latin typeface="Lato"/>
                <a:ea typeface="Lato"/>
                <a:cs typeface="Lato"/>
                <a:sym typeface="Lato"/>
              </a:rPr>
              <a:t>Feedback on changes, new camera, combat, styling, level gen</a:t>
            </a:r>
            <a:endParaRPr>
              <a:latin typeface="Lato"/>
              <a:ea typeface="Lato"/>
              <a:cs typeface="Lato"/>
              <a:sym typeface="Lato"/>
            </a:endParaRPr>
          </a:p>
        </p:txBody>
      </p:sp>
      <p:sp>
        <p:nvSpPr>
          <p:cNvPr id="333" name="Google Shape;333;p38"/>
          <p:cNvSpPr txBox="1"/>
          <p:nvPr/>
        </p:nvSpPr>
        <p:spPr>
          <a:xfrm>
            <a:off x="360050" y="2571750"/>
            <a:ext cx="5868000" cy="9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How they were organised, remotely:</a:t>
            </a:r>
            <a:endParaRPr b="1">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Uploaded builds to our team site at </a:t>
            </a:r>
            <a:r>
              <a:rPr lang="en" u="sng">
                <a:solidFill>
                  <a:schemeClr val="hlink"/>
                </a:solidFill>
                <a:latin typeface="Lato"/>
                <a:ea typeface="Lato"/>
                <a:cs typeface="Lato"/>
                <a:sym typeface="Lato"/>
                <a:hlinkClick r:id="rId8"/>
              </a:rPr>
              <a:t>supine.dev/demo</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Shared this link with the public using university Discord channels, friends and family, to get a variety of feedback</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Included links to Google form to gather responses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Gave detail on the background of the project </a:t>
            </a:r>
            <a:endParaRPr>
              <a:latin typeface="Lato"/>
              <a:ea typeface="Lato"/>
              <a:cs typeface="Lato"/>
              <a:sym typeface="Lato"/>
            </a:endParaRPr>
          </a:p>
        </p:txBody>
      </p:sp>
      <p:sp>
        <p:nvSpPr>
          <p:cNvPr id="334" name="Google Shape;334;p38"/>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9"/>
              </a:rPr>
              <a:t>Demo Release 2: Form (and responses)</a:t>
            </a:r>
            <a:r>
              <a:rPr lang="en" sz="1800">
                <a:solidFill>
                  <a:schemeClr val="dk2"/>
                </a:solidFill>
                <a:latin typeface="Lato"/>
                <a:ea typeface="Lato"/>
                <a:cs typeface="Lato"/>
                <a:sym typeface="Lato"/>
              </a:rPr>
              <a:t>.</a:t>
            </a:r>
            <a:endParaRPr/>
          </a:p>
        </p:txBody>
      </p:sp>
      <p:pic>
        <p:nvPicPr>
          <p:cNvPr id="26" name="Audio 25">
            <a:hlinkClick r:id="" action="ppaction://media"/>
            <a:extLst>
              <a:ext uri="{FF2B5EF4-FFF2-40B4-BE49-F238E27FC236}">
                <a16:creationId xmlns:a16="http://schemas.microsoft.com/office/drawing/2014/main" id="{C55438AF-EC0A-47FF-A1AC-288FDF8739B3}"/>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1072"/>
    </mc:Choice>
    <mc:Fallback xmlns="">
      <p:transition spd="slow" advTm="61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32">
                                            <p:txEl>
                                              <p:pRg st="0" end="0"/>
                                            </p:txEl>
                                          </p:spTgt>
                                        </p:tgtEl>
                                        <p:attrNameLst>
                                          <p:attrName>style.visibility</p:attrName>
                                        </p:attrNameLst>
                                      </p:cBhvr>
                                      <p:to>
                                        <p:strVal val="visible"/>
                                      </p:to>
                                    </p:set>
                                    <p:animEffect transition="in" filter="fade">
                                      <p:cBhvr>
                                        <p:cTn id="11" dur="1000"/>
                                        <p:tgtEl>
                                          <p:spTgt spid="33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32">
                                            <p:txEl>
                                              <p:pRg st="1" end="1"/>
                                            </p:txEl>
                                          </p:spTgt>
                                        </p:tgtEl>
                                        <p:attrNameLst>
                                          <p:attrName>style.visibility</p:attrName>
                                        </p:attrNameLst>
                                      </p:cBhvr>
                                      <p:to>
                                        <p:strVal val="visible"/>
                                      </p:to>
                                    </p:set>
                                    <p:animEffect transition="in" filter="fade">
                                      <p:cBhvr>
                                        <p:cTn id="16" dur="1000"/>
                                        <p:tgtEl>
                                          <p:spTgt spid="3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2">
                                            <p:txEl>
                                              <p:pRg st="2" end="2"/>
                                            </p:txEl>
                                          </p:spTgt>
                                        </p:tgtEl>
                                        <p:attrNameLst>
                                          <p:attrName>style.visibility</p:attrName>
                                        </p:attrNameLst>
                                      </p:cBhvr>
                                      <p:to>
                                        <p:strVal val="visible"/>
                                      </p:to>
                                    </p:set>
                                    <p:animEffect transition="in" filter="fade">
                                      <p:cBhvr>
                                        <p:cTn id="21" dur="1000"/>
                                        <p:tgtEl>
                                          <p:spTgt spid="33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3">
                                            <p:txEl>
                                              <p:pRg st="0" end="0"/>
                                            </p:txEl>
                                          </p:spTgt>
                                        </p:tgtEl>
                                        <p:attrNameLst>
                                          <p:attrName>style.visibility</p:attrName>
                                        </p:attrNameLst>
                                      </p:cBhvr>
                                      <p:to>
                                        <p:strVal val="visible"/>
                                      </p:to>
                                    </p:set>
                                    <p:animEffect transition="in" filter="fade">
                                      <p:cBhvr>
                                        <p:cTn id="26" dur="1000"/>
                                        <p:tgtEl>
                                          <p:spTgt spid="33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3">
                                            <p:txEl>
                                              <p:pRg st="1" end="1"/>
                                            </p:txEl>
                                          </p:spTgt>
                                        </p:tgtEl>
                                        <p:attrNameLst>
                                          <p:attrName>style.visibility</p:attrName>
                                        </p:attrNameLst>
                                      </p:cBhvr>
                                      <p:to>
                                        <p:strVal val="visible"/>
                                      </p:to>
                                    </p:set>
                                    <p:animEffect transition="in" filter="fade">
                                      <p:cBhvr>
                                        <p:cTn id="31" dur="1000"/>
                                        <p:tgtEl>
                                          <p:spTgt spid="33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3">
                                            <p:txEl>
                                              <p:pRg st="2" end="2"/>
                                            </p:txEl>
                                          </p:spTgt>
                                        </p:tgtEl>
                                        <p:attrNameLst>
                                          <p:attrName>style.visibility</p:attrName>
                                        </p:attrNameLst>
                                      </p:cBhvr>
                                      <p:to>
                                        <p:strVal val="visible"/>
                                      </p:to>
                                    </p:set>
                                    <p:animEffect transition="in" filter="fade">
                                      <p:cBhvr>
                                        <p:cTn id="36" dur="1000"/>
                                        <p:tgtEl>
                                          <p:spTgt spid="33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3">
                                            <p:txEl>
                                              <p:pRg st="3" end="3"/>
                                            </p:txEl>
                                          </p:spTgt>
                                        </p:tgtEl>
                                        <p:attrNameLst>
                                          <p:attrName>style.visibility</p:attrName>
                                        </p:attrNameLst>
                                      </p:cBhvr>
                                      <p:to>
                                        <p:strVal val="visible"/>
                                      </p:to>
                                    </p:set>
                                    <p:animEffect transition="in" filter="fade">
                                      <p:cBhvr>
                                        <p:cTn id="41" dur="1000"/>
                                        <p:tgtEl>
                                          <p:spTgt spid="333">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33">
                                            <p:txEl>
                                              <p:pRg st="4" end="4"/>
                                            </p:txEl>
                                          </p:spTgt>
                                        </p:tgtEl>
                                        <p:attrNameLst>
                                          <p:attrName>style.visibility</p:attrName>
                                        </p:attrNameLst>
                                      </p:cBhvr>
                                      <p:to>
                                        <p:strVal val="visible"/>
                                      </p:to>
                                    </p:set>
                                    <p:animEffect transition="in" filter="fade">
                                      <p:cBhvr>
                                        <p:cTn id="46" dur="1000"/>
                                        <p:tgtEl>
                                          <p:spTgt spid="3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User Testing Findings</a:t>
            </a:r>
            <a:endParaRPr dirty="0"/>
          </a:p>
        </p:txBody>
      </p:sp>
      <p:pic>
        <p:nvPicPr>
          <p:cNvPr id="340" name="Google Shape;340;p39"/>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41" name="Google Shape;341;p39"/>
          <p:cNvSpPr txBox="1">
            <a:spLocks noGrp="1"/>
          </p:cNvSpPr>
          <p:nvPr>
            <p:ph type="body" idx="1"/>
          </p:nvPr>
        </p:nvSpPr>
        <p:spPr>
          <a:xfrm>
            <a:off x="4616325" y="1368250"/>
            <a:ext cx="3934500" cy="12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Identified a number of defects</a:t>
            </a:r>
            <a:endParaRPr dirty="0"/>
          </a:p>
          <a:p>
            <a:pPr marL="914400" lvl="1" indent="-317500" algn="l" rtl="0">
              <a:spcBef>
                <a:spcPts val="0"/>
              </a:spcBef>
              <a:spcAft>
                <a:spcPts val="0"/>
              </a:spcAft>
              <a:buSzPts val="1400"/>
              <a:buChar char="○"/>
            </a:pPr>
            <a:r>
              <a:rPr lang="en" dirty="0"/>
              <a:t>Level Generation issues</a:t>
            </a:r>
            <a:endParaRPr dirty="0"/>
          </a:p>
          <a:p>
            <a:pPr marL="914400" lvl="1" indent="-317500" algn="l" rtl="0">
              <a:spcBef>
                <a:spcPts val="0"/>
              </a:spcBef>
              <a:spcAft>
                <a:spcPts val="0"/>
              </a:spcAft>
              <a:buSzPts val="1400"/>
              <a:buChar char="○"/>
            </a:pPr>
            <a:r>
              <a:rPr lang="en" dirty="0"/>
              <a:t>Arrows exploding in doorways</a:t>
            </a:r>
            <a:endParaRPr dirty="0"/>
          </a:p>
          <a:p>
            <a:pPr marL="914400" lvl="1" indent="-317500" algn="l" rtl="0">
              <a:spcBef>
                <a:spcPts val="0"/>
              </a:spcBef>
              <a:spcAft>
                <a:spcPts val="0"/>
              </a:spcAft>
              <a:buSzPts val="1400"/>
              <a:buChar char="○"/>
            </a:pPr>
            <a:r>
              <a:rPr lang="en" dirty="0"/>
              <a:t>Enemies hidden by walls</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pic>
        <p:nvPicPr>
          <p:cNvPr id="342" name="Google Shape;342;p39"/>
          <p:cNvPicPr preferRelativeResize="0"/>
          <p:nvPr/>
        </p:nvPicPr>
        <p:blipFill rotWithShape="1">
          <a:blip r:embed="rId7">
            <a:alphaModFix/>
          </a:blip>
          <a:srcRect l="23465" t="11198" r="24996" b="31491"/>
          <a:stretch/>
        </p:blipFill>
        <p:spPr>
          <a:xfrm>
            <a:off x="547550" y="1522173"/>
            <a:ext cx="3992098" cy="2497028"/>
          </a:xfrm>
          <a:prstGeom prst="rect">
            <a:avLst/>
          </a:prstGeom>
          <a:noFill/>
          <a:ln>
            <a:noFill/>
          </a:ln>
        </p:spPr>
      </p:pic>
      <p:pic>
        <p:nvPicPr>
          <p:cNvPr id="343" name="Google Shape;343;p39" descr="Forms response chart. Question title: In future iterations, rooms will have more decoration and have obstacles in the rooms to manoever around. Do you think the rooms should be made larger, smaller, or stay the same?. Number of responses: 9 responses."/>
          <p:cNvPicPr preferRelativeResize="0"/>
          <p:nvPr/>
        </p:nvPicPr>
        <p:blipFill>
          <a:blip r:embed="rId8">
            <a:alphaModFix/>
          </a:blip>
          <a:stretch>
            <a:fillRect/>
          </a:stretch>
        </p:blipFill>
        <p:spPr>
          <a:xfrm>
            <a:off x="292013" y="1090187"/>
            <a:ext cx="4767674" cy="2160350"/>
          </a:xfrm>
          <a:prstGeom prst="rect">
            <a:avLst/>
          </a:prstGeom>
          <a:noFill/>
          <a:ln>
            <a:noFill/>
          </a:ln>
        </p:spPr>
      </p:pic>
      <p:pic>
        <p:nvPicPr>
          <p:cNvPr id="344" name="Google Shape;344;p39"/>
          <p:cNvPicPr preferRelativeResize="0"/>
          <p:nvPr/>
        </p:nvPicPr>
        <p:blipFill rotWithShape="1">
          <a:blip r:embed="rId9">
            <a:alphaModFix/>
          </a:blip>
          <a:srcRect l="29372" t="42634" r="30709" b="43172"/>
          <a:stretch/>
        </p:blipFill>
        <p:spPr>
          <a:xfrm>
            <a:off x="142500" y="3759825"/>
            <a:ext cx="4344552" cy="868900"/>
          </a:xfrm>
          <a:prstGeom prst="rect">
            <a:avLst/>
          </a:prstGeom>
          <a:noFill/>
          <a:ln>
            <a:noFill/>
          </a:ln>
        </p:spPr>
      </p:pic>
      <p:pic>
        <p:nvPicPr>
          <p:cNvPr id="345" name="Google Shape;345;p39"/>
          <p:cNvPicPr preferRelativeResize="0"/>
          <p:nvPr/>
        </p:nvPicPr>
        <p:blipFill rotWithShape="1">
          <a:blip r:embed="rId10">
            <a:alphaModFix/>
          </a:blip>
          <a:srcRect l="29503" t="47832" r="49418" b="48086"/>
          <a:stretch/>
        </p:blipFill>
        <p:spPr>
          <a:xfrm>
            <a:off x="142500" y="3371030"/>
            <a:ext cx="4068840" cy="443051"/>
          </a:xfrm>
          <a:prstGeom prst="rect">
            <a:avLst/>
          </a:prstGeom>
          <a:noFill/>
          <a:ln>
            <a:noFill/>
          </a:ln>
        </p:spPr>
      </p:pic>
      <p:pic>
        <p:nvPicPr>
          <p:cNvPr id="346" name="Google Shape;346;p39"/>
          <p:cNvPicPr preferRelativeResize="0"/>
          <p:nvPr/>
        </p:nvPicPr>
        <p:blipFill rotWithShape="1">
          <a:blip r:embed="rId11">
            <a:alphaModFix/>
          </a:blip>
          <a:srcRect l="29233" t="36531" r="30349" b="9863"/>
          <a:stretch/>
        </p:blipFill>
        <p:spPr>
          <a:xfrm>
            <a:off x="547549" y="1149225"/>
            <a:ext cx="3429014" cy="2558088"/>
          </a:xfrm>
          <a:prstGeom prst="rect">
            <a:avLst/>
          </a:prstGeom>
          <a:noFill/>
          <a:ln>
            <a:noFill/>
          </a:ln>
        </p:spPr>
      </p:pic>
      <p:pic>
        <p:nvPicPr>
          <p:cNvPr id="347" name="Google Shape;347;p39"/>
          <p:cNvPicPr preferRelativeResize="0"/>
          <p:nvPr/>
        </p:nvPicPr>
        <p:blipFill rotWithShape="1">
          <a:blip r:embed="rId12">
            <a:alphaModFix/>
          </a:blip>
          <a:srcRect l="30157" t="60359" r="56184" b="35559"/>
          <a:stretch/>
        </p:blipFill>
        <p:spPr>
          <a:xfrm>
            <a:off x="638825" y="3592437"/>
            <a:ext cx="2950723" cy="495912"/>
          </a:xfrm>
          <a:prstGeom prst="rect">
            <a:avLst/>
          </a:prstGeom>
          <a:noFill/>
          <a:ln>
            <a:noFill/>
          </a:ln>
        </p:spPr>
      </p:pic>
      <p:pic>
        <p:nvPicPr>
          <p:cNvPr id="348" name="Google Shape;348;p39"/>
          <p:cNvPicPr preferRelativeResize="0"/>
          <p:nvPr/>
        </p:nvPicPr>
        <p:blipFill rotWithShape="1">
          <a:blip r:embed="rId13">
            <a:alphaModFix/>
          </a:blip>
          <a:srcRect l="30290" t="59563" r="44859" b="36039"/>
          <a:stretch/>
        </p:blipFill>
        <p:spPr>
          <a:xfrm>
            <a:off x="142488" y="4088350"/>
            <a:ext cx="4450973" cy="443051"/>
          </a:xfrm>
          <a:prstGeom prst="rect">
            <a:avLst/>
          </a:prstGeom>
          <a:noFill/>
          <a:ln>
            <a:noFill/>
          </a:ln>
        </p:spPr>
      </p:pic>
      <p:sp>
        <p:nvSpPr>
          <p:cNvPr id="349" name="Google Shape;349;p39"/>
          <p:cNvSpPr txBox="1"/>
          <p:nvPr/>
        </p:nvSpPr>
        <p:spPr>
          <a:xfrm>
            <a:off x="4751800" y="2682975"/>
            <a:ext cx="3934500" cy="1697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And got suggestions</a:t>
            </a:r>
            <a:endParaRPr sz="1800"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Increase size of rooms</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Use controller for menu navigation</a:t>
            </a:r>
            <a:endParaRPr dirty="0">
              <a:solidFill>
                <a:schemeClr val="dk2"/>
              </a:solidFill>
              <a:latin typeface="Lato"/>
              <a:ea typeface="Lato"/>
              <a:cs typeface="Lato"/>
              <a:sym typeface="Lato"/>
            </a:endParaRPr>
          </a:p>
          <a:p>
            <a:pPr marL="914400" lvl="1" indent="-317500" algn="l" rtl="0">
              <a:lnSpc>
                <a:spcPct val="115000"/>
              </a:lnSpc>
              <a:spcBef>
                <a:spcPts val="0"/>
              </a:spcBef>
              <a:spcAft>
                <a:spcPts val="0"/>
              </a:spcAft>
              <a:buClr>
                <a:schemeClr val="dk2"/>
              </a:buClr>
              <a:buSzPts val="1400"/>
              <a:buFont typeface="Lato"/>
              <a:buChar char="○"/>
            </a:pPr>
            <a:r>
              <a:rPr lang="en" dirty="0">
                <a:solidFill>
                  <a:schemeClr val="dk2"/>
                </a:solidFill>
                <a:latin typeface="Lato"/>
                <a:ea typeface="Lato"/>
                <a:cs typeface="Lato"/>
                <a:sym typeface="Lato"/>
              </a:rPr>
              <a:t>Add prompts to weapon pickups</a:t>
            </a:r>
            <a:endParaRPr dirty="0">
              <a:latin typeface="Lato"/>
              <a:ea typeface="Lato"/>
              <a:cs typeface="Lato"/>
              <a:sym typeface="Lato"/>
            </a:endParaRPr>
          </a:p>
        </p:txBody>
      </p:sp>
      <p:sp>
        <p:nvSpPr>
          <p:cNvPr id="350" name="Google Shape;350;p39"/>
          <p:cNvSpPr txBox="1">
            <a:spLocks noGrp="1"/>
          </p:cNvSpPr>
          <p:nvPr>
            <p:ph type="body" idx="1"/>
          </p:nvPr>
        </p:nvSpPr>
        <p:spPr>
          <a:xfrm>
            <a:off x="4862405" y="1343365"/>
            <a:ext cx="4056727" cy="24970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summarised our findings in a usability response document</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en" dirty="0"/>
              <a:t>And identified which issues we could work on, adding them to a card on Jira</a:t>
            </a:r>
            <a:endParaRPr dirty="0"/>
          </a:p>
          <a:p>
            <a:pPr marL="457200" lvl="0" indent="0" algn="l" rtl="0">
              <a:spcBef>
                <a:spcPts val="1600"/>
              </a:spcBef>
              <a:spcAft>
                <a:spcPts val="0"/>
              </a:spcAft>
              <a:buNone/>
            </a:pPr>
            <a:endParaRPr dirty="0"/>
          </a:p>
          <a:p>
            <a:pPr marL="457200" lvl="0" indent="0" algn="l" rtl="0">
              <a:spcBef>
                <a:spcPts val="1600"/>
              </a:spcBef>
              <a:spcAft>
                <a:spcPts val="1600"/>
              </a:spcAft>
              <a:buNone/>
            </a:pPr>
            <a:endParaRPr dirty="0"/>
          </a:p>
        </p:txBody>
      </p:sp>
      <p:sp>
        <p:nvSpPr>
          <p:cNvPr id="351" name="Google Shape;351;p39"/>
          <p:cNvSpPr txBox="1"/>
          <p:nvPr/>
        </p:nvSpPr>
        <p:spPr>
          <a:xfrm>
            <a:off x="205500" y="4723675"/>
            <a:ext cx="8580600" cy="495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1800">
                <a:solidFill>
                  <a:schemeClr val="dk2"/>
                </a:solidFill>
                <a:latin typeface="Lato"/>
                <a:ea typeface="Lato"/>
                <a:cs typeface="Lato"/>
                <a:sym typeface="Lato"/>
              </a:rPr>
              <a:t>For more detail: </a:t>
            </a:r>
            <a:r>
              <a:rPr lang="en" sz="1800" u="sng">
                <a:solidFill>
                  <a:schemeClr val="hlink"/>
                </a:solidFill>
                <a:latin typeface="Lato"/>
                <a:ea typeface="Lato"/>
                <a:cs typeface="Lato"/>
                <a:sym typeface="Lato"/>
                <a:hlinkClick r:id="rId14"/>
              </a:rPr>
              <a:t>Demo Release 2: Form (and responses)</a:t>
            </a:r>
            <a:r>
              <a:rPr lang="en" sz="1800">
                <a:solidFill>
                  <a:schemeClr val="dk2"/>
                </a:solidFill>
                <a:latin typeface="Lato"/>
                <a:ea typeface="Lato"/>
                <a:cs typeface="Lato"/>
                <a:sym typeface="Lato"/>
              </a:rPr>
              <a:t>.</a:t>
            </a:r>
            <a:endParaRPr/>
          </a:p>
        </p:txBody>
      </p:sp>
      <p:pic>
        <p:nvPicPr>
          <p:cNvPr id="28" name="Audio 27">
            <a:hlinkClick r:id="" action="ppaction://media"/>
            <a:extLst>
              <a:ext uri="{FF2B5EF4-FFF2-40B4-BE49-F238E27FC236}">
                <a16:creationId xmlns:a16="http://schemas.microsoft.com/office/drawing/2014/main" id="{70B991DF-6930-491D-853F-8C93D3B0D9A1}"/>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5572"/>
    </mc:Choice>
    <mc:Fallback xmlns="">
      <p:transition spd="slow" advTm="85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41">
                                            <p:txEl>
                                              <p:pRg st="0" end="0"/>
                                            </p:txEl>
                                          </p:spTgt>
                                        </p:tgtEl>
                                        <p:attrNameLst>
                                          <p:attrName>style.visibility</p:attrName>
                                        </p:attrNameLst>
                                      </p:cBhvr>
                                      <p:to>
                                        <p:strVal val="visible"/>
                                      </p:to>
                                    </p:set>
                                    <p:animEffect transition="in" filter="fade">
                                      <p:cBhvr>
                                        <p:cTn id="11" dur="1000"/>
                                        <p:tgtEl>
                                          <p:spTgt spid="34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41">
                                            <p:txEl>
                                              <p:pRg st="1" end="1"/>
                                            </p:txEl>
                                          </p:spTgt>
                                        </p:tgtEl>
                                        <p:attrNameLst>
                                          <p:attrName>style.visibility</p:attrName>
                                        </p:attrNameLst>
                                      </p:cBhvr>
                                      <p:to>
                                        <p:strVal val="visible"/>
                                      </p:to>
                                    </p:set>
                                    <p:animEffect transition="in" filter="fade">
                                      <p:cBhvr>
                                        <p:cTn id="16" dur="1000"/>
                                        <p:tgtEl>
                                          <p:spTgt spid="341">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46"/>
                                        </p:tgtEl>
                                        <p:attrNameLst>
                                          <p:attrName>style.visibility</p:attrName>
                                        </p:attrNameLst>
                                      </p:cBhvr>
                                      <p:to>
                                        <p:strVal val="visible"/>
                                      </p:to>
                                    </p:set>
                                    <p:animEffect transition="in" filter="fade">
                                      <p:cBhvr>
                                        <p:cTn id="19" dur="1000"/>
                                        <p:tgtEl>
                                          <p:spTgt spid="3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1">
                                            <p:txEl>
                                              <p:pRg st="2" end="2"/>
                                            </p:txEl>
                                          </p:spTgt>
                                        </p:tgtEl>
                                        <p:attrNameLst>
                                          <p:attrName>style.visibility</p:attrName>
                                        </p:attrNameLst>
                                      </p:cBhvr>
                                      <p:to>
                                        <p:strVal val="visible"/>
                                      </p:to>
                                    </p:set>
                                    <p:animEffect transition="in" filter="fade">
                                      <p:cBhvr>
                                        <p:cTn id="24" dur="1000"/>
                                        <p:tgtEl>
                                          <p:spTgt spid="341">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47"/>
                                        </p:tgtEl>
                                        <p:attrNameLst>
                                          <p:attrName>style.visibility</p:attrName>
                                        </p:attrNameLst>
                                      </p:cBhvr>
                                      <p:to>
                                        <p:strVal val="visible"/>
                                      </p:to>
                                    </p:set>
                                    <p:animEffect transition="in" filter="fade">
                                      <p:cBhvr>
                                        <p:cTn id="27" dur="1000"/>
                                        <p:tgtEl>
                                          <p:spTgt spid="3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1">
                                            <p:txEl>
                                              <p:pRg st="3" end="3"/>
                                            </p:txEl>
                                          </p:spTgt>
                                        </p:tgtEl>
                                        <p:attrNameLst>
                                          <p:attrName>style.visibility</p:attrName>
                                        </p:attrNameLst>
                                      </p:cBhvr>
                                      <p:to>
                                        <p:strVal val="visible"/>
                                      </p:to>
                                    </p:set>
                                    <p:animEffect transition="in" filter="fade">
                                      <p:cBhvr>
                                        <p:cTn id="32" dur="1000"/>
                                        <p:tgtEl>
                                          <p:spTgt spid="341">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48"/>
                                        </p:tgtEl>
                                        <p:attrNameLst>
                                          <p:attrName>style.visibility</p:attrName>
                                        </p:attrNameLst>
                                      </p:cBhvr>
                                      <p:to>
                                        <p:strVal val="visible"/>
                                      </p:to>
                                    </p:set>
                                    <p:animEffect transition="in" filter="fade">
                                      <p:cBhvr>
                                        <p:cTn id="35" dur="1000"/>
                                        <p:tgtEl>
                                          <p:spTgt spid="348"/>
                                        </p:tgtEl>
                                      </p:cBhvr>
                                    </p:animEffect>
                                  </p:childTnLst>
                                </p:cTn>
                              </p:par>
                              <p:par>
                                <p:cTn id="36" presetID="1" presetClass="exit" presetSubtype="0" fill="hold" nodeType="withEffect">
                                  <p:stCondLst>
                                    <p:cond delay="0"/>
                                  </p:stCondLst>
                                  <p:childTnLst>
                                    <p:set>
                                      <p:cBhvr>
                                        <p:cTn id="37" dur="1" fill="hold">
                                          <p:stCondLst>
                                            <p:cond delay="1000"/>
                                          </p:stCondLst>
                                        </p:cTn>
                                        <p:tgtEl>
                                          <p:spTgt spid="34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1000"/>
                                          </p:stCondLst>
                                        </p:cTn>
                                        <p:tgtEl>
                                          <p:spTgt spid="347"/>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1000"/>
                                          </p:stCondLst>
                                        </p:cTn>
                                        <p:tgtEl>
                                          <p:spTgt spid="34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49">
                                            <p:txEl>
                                              <p:pRg st="0" end="0"/>
                                            </p:txEl>
                                          </p:spTgt>
                                        </p:tgtEl>
                                        <p:attrNameLst>
                                          <p:attrName>style.visibility</p:attrName>
                                        </p:attrNameLst>
                                      </p:cBhvr>
                                      <p:to>
                                        <p:strVal val="visible"/>
                                      </p:to>
                                    </p:set>
                                    <p:animEffect transition="in" filter="fade">
                                      <p:cBhvr>
                                        <p:cTn id="46" dur="1000"/>
                                        <p:tgtEl>
                                          <p:spTgt spid="349">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49">
                                            <p:txEl>
                                              <p:pRg st="1" end="1"/>
                                            </p:txEl>
                                          </p:spTgt>
                                        </p:tgtEl>
                                        <p:attrNameLst>
                                          <p:attrName>style.visibility</p:attrName>
                                        </p:attrNameLst>
                                      </p:cBhvr>
                                      <p:to>
                                        <p:strVal val="visible"/>
                                      </p:to>
                                    </p:set>
                                    <p:animEffect transition="in" filter="fade">
                                      <p:cBhvr>
                                        <p:cTn id="51" dur="1000"/>
                                        <p:tgtEl>
                                          <p:spTgt spid="349">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43"/>
                                        </p:tgtEl>
                                        <p:attrNameLst>
                                          <p:attrName>style.visibility</p:attrName>
                                        </p:attrNameLst>
                                      </p:cBhvr>
                                      <p:to>
                                        <p:strVal val="visible"/>
                                      </p:to>
                                    </p:set>
                                    <p:animEffect transition="in" filter="fade">
                                      <p:cBhvr>
                                        <p:cTn id="54" dur="1000"/>
                                        <p:tgtEl>
                                          <p:spTgt spid="3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49">
                                            <p:txEl>
                                              <p:pRg st="2" end="2"/>
                                            </p:txEl>
                                          </p:spTgt>
                                        </p:tgtEl>
                                        <p:attrNameLst>
                                          <p:attrName>style.visibility</p:attrName>
                                        </p:attrNameLst>
                                      </p:cBhvr>
                                      <p:to>
                                        <p:strVal val="visible"/>
                                      </p:to>
                                    </p:set>
                                    <p:animEffect transition="in" filter="fade">
                                      <p:cBhvr>
                                        <p:cTn id="59" dur="1000"/>
                                        <p:tgtEl>
                                          <p:spTgt spid="349">
                                            <p:txEl>
                                              <p:pRg st="2" end="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45"/>
                                        </p:tgtEl>
                                        <p:attrNameLst>
                                          <p:attrName>style.visibility</p:attrName>
                                        </p:attrNameLst>
                                      </p:cBhvr>
                                      <p:to>
                                        <p:strVal val="visible"/>
                                      </p:to>
                                    </p:set>
                                    <p:animEffect transition="in" filter="fade">
                                      <p:cBhvr>
                                        <p:cTn id="62" dur="1000"/>
                                        <p:tgtEl>
                                          <p:spTgt spid="3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49">
                                            <p:txEl>
                                              <p:pRg st="3" end="3"/>
                                            </p:txEl>
                                          </p:spTgt>
                                        </p:tgtEl>
                                        <p:attrNameLst>
                                          <p:attrName>style.visibility</p:attrName>
                                        </p:attrNameLst>
                                      </p:cBhvr>
                                      <p:to>
                                        <p:strVal val="visible"/>
                                      </p:to>
                                    </p:set>
                                    <p:animEffect transition="in" filter="fade">
                                      <p:cBhvr>
                                        <p:cTn id="67" dur="1000"/>
                                        <p:tgtEl>
                                          <p:spTgt spid="349">
                                            <p:txEl>
                                              <p:pRg st="3" end="3"/>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344"/>
                                        </p:tgtEl>
                                        <p:attrNameLst>
                                          <p:attrName>style.visibility</p:attrName>
                                        </p:attrNameLst>
                                      </p:cBhvr>
                                      <p:to>
                                        <p:strVal val="visible"/>
                                      </p:to>
                                    </p:set>
                                    <p:animEffect transition="in" filter="fade">
                                      <p:cBhvr>
                                        <p:cTn id="70" dur="1000"/>
                                        <p:tgtEl>
                                          <p:spTgt spid="34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1000"/>
                                          </p:stCondLst>
                                        </p:cTn>
                                        <p:tgtEl>
                                          <p:spTgt spid="34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1000"/>
                                          </p:stCondLst>
                                        </p:cTn>
                                        <p:tgtEl>
                                          <p:spTgt spid="349"/>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1000"/>
                                          </p:stCondLst>
                                        </p:cTn>
                                        <p:tgtEl>
                                          <p:spTgt spid="34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1000"/>
                                          </p:stCondLst>
                                        </p:cTn>
                                        <p:tgtEl>
                                          <p:spTgt spid="34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1000"/>
                                          </p:stCondLst>
                                        </p:cTn>
                                        <p:tgtEl>
                                          <p:spTgt spid="344"/>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41">
                                            <p:txEl>
                                              <p:pRg st="0" end="0"/>
                                            </p:txEl>
                                          </p:spTgt>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41">
                                            <p:txEl>
                                              <p:pRg st="1" end="1"/>
                                            </p:txEl>
                                          </p:spTgt>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41">
                                            <p:txEl>
                                              <p:pRg st="2" end="2"/>
                                            </p:txEl>
                                          </p:spTgt>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41">
                                            <p:txEl>
                                              <p:pRg st="3" end="3"/>
                                            </p:txEl>
                                          </p:spTgt>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349">
                                            <p:txEl>
                                              <p:pRg st="0" end="0"/>
                                            </p:txEl>
                                          </p:spTgt>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49">
                                            <p:txEl>
                                              <p:pRg st="1" end="1"/>
                                            </p:txEl>
                                          </p:spTgt>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349">
                                            <p:txEl>
                                              <p:pRg st="2" end="2"/>
                                            </p:txEl>
                                          </p:spTgt>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349">
                                            <p:txEl>
                                              <p:pRg st="3" end="3"/>
                                            </p:txEl>
                                          </p:spTgt>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42"/>
                                        </p:tgtEl>
                                        <p:attrNameLst>
                                          <p:attrName>style.visibility</p:attrName>
                                        </p:attrNameLst>
                                      </p:cBhvr>
                                      <p:to>
                                        <p:strVal val="visible"/>
                                      </p:to>
                                    </p:set>
                                    <p:animEffect transition="in" filter="fade">
                                      <p:cBhvr>
                                        <p:cTn id="103" dur="1000"/>
                                        <p:tgtEl>
                                          <p:spTgt spid="3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50">
                                            <p:txEl>
                                              <p:pRg st="0" end="0"/>
                                            </p:txEl>
                                          </p:spTgt>
                                        </p:tgtEl>
                                        <p:attrNameLst>
                                          <p:attrName>style.visibility</p:attrName>
                                        </p:attrNameLst>
                                      </p:cBhvr>
                                      <p:to>
                                        <p:strVal val="visible"/>
                                      </p:to>
                                    </p:set>
                                    <p:animEffect transition="in" filter="fade">
                                      <p:cBhvr>
                                        <p:cTn id="108" dur="1000"/>
                                        <p:tgtEl>
                                          <p:spTgt spid="350">
                                            <p:txEl>
                                              <p:pRg st="0" end="0"/>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350">
                                            <p:txEl>
                                              <p:pRg st="2" end="2"/>
                                            </p:txEl>
                                          </p:spTgt>
                                        </p:tgtEl>
                                        <p:attrNameLst>
                                          <p:attrName>style.visibility</p:attrName>
                                        </p:attrNameLst>
                                      </p:cBhvr>
                                      <p:to>
                                        <p:strVal val="visible"/>
                                      </p:to>
                                    </p:set>
                                    <p:animEffect transition="in" filter="fade">
                                      <p:cBhvr>
                                        <p:cTn id="113" dur="1000"/>
                                        <p:tgtEl>
                                          <p:spTgt spid="3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4" fill="hold" display="0">
                  <p:stCondLst>
                    <p:cond delay="indefinite"/>
                  </p:stCondLst>
                  <p:endCondLst>
                    <p:cond evt="onStopAudio" delay="0">
                      <p:tgtEl>
                        <p:sldTgt/>
                      </p:tgtEl>
                    </p:cond>
                  </p:endCondLst>
                </p:cTn>
                <p:tgtEl>
                  <p:spTgt spid="2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a:p>
        </p:txBody>
      </p:sp>
      <p:pic>
        <p:nvPicPr>
          <p:cNvPr id="357" name="Google Shape;357;p40"/>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Zack</a:t>
            </a:r>
            <a:endParaRPr>
              <a:solidFill>
                <a:srgbClr val="FFFFFF"/>
              </a:solidFill>
            </a:endParaRPr>
          </a:p>
        </p:txBody>
      </p:sp>
      <p:sp>
        <p:nvSpPr>
          <p:cNvPr id="86" name="Google Shape;86;p15"/>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Product Owner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Secondary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Clr>
                <a:schemeClr val="dk2"/>
              </a:buClr>
              <a:buSzPts val="1100"/>
              <a:buFont typeface="Arial"/>
              <a:buNone/>
            </a:pPr>
            <a:r>
              <a:rPr lang="en" sz="1300">
                <a:solidFill>
                  <a:srgbClr val="F3F3F3"/>
                </a:solidFill>
                <a:latin typeface="Roboto"/>
                <a:ea typeface="Roboto"/>
                <a:cs typeface="Roboto"/>
                <a:sym typeface="Roboto"/>
              </a:rPr>
              <a:t> - Client Liaison</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87" name="Google Shape;87;p15"/>
          <p:cNvPicPr preferRelativeResize="0"/>
          <p:nvPr/>
        </p:nvPicPr>
        <p:blipFill>
          <a:blip r:embed="rId5">
            <a:alphaModFix/>
          </a:blip>
          <a:stretch>
            <a:fillRect/>
          </a:stretch>
        </p:blipFill>
        <p:spPr>
          <a:xfrm rot="5400000">
            <a:off x="-31349" y="831998"/>
            <a:ext cx="4639347" cy="3479501"/>
          </a:xfrm>
          <a:prstGeom prst="rect">
            <a:avLst/>
          </a:prstGeom>
          <a:noFill/>
          <a:ln>
            <a:noFill/>
          </a:ln>
        </p:spPr>
      </p:pic>
      <p:pic>
        <p:nvPicPr>
          <p:cNvPr id="88" name="Google Shape;88;p15"/>
          <p:cNvPicPr preferRelativeResize="0"/>
          <p:nvPr/>
        </p:nvPicPr>
        <p:blipFill>
          <a:blip r:embed="rId6">
            <a:alphaModFix/>
          </a:blip>
          <a:stretch>
            <a:fillRect/>
          </a:stretch>
        </p:blipFill>
        <p:spPr>
          <a:xfrm>
            <a:off x="7845325" y="107325"/>
            <a:ext cx="1107077" cy="1107077"/>
          </a:xfrm>
          <a:prstGeom prst="rect">
            <a:avLst/>
          </a:prstGeom>
          <a:noFill/>
          <a:ln>
            <a:noFill/>
          </a:ln>
        </p:spPr>
      </p:pic>
      <p:sp>
        <p:nvSpPr>
          <p:cNvPr id="89" name="Google Shape;89;p15"/>
          <p:cNvSpPr txBox="1"/>
          <p:nvPr/>
        </p:nvSpPr>
        <p:spPr>
          <a:xfrm>
            <a:off x="7231400"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@FichandChip_STU</a:t>
            </a:r>
            <a:endParaRPr sz="1300" dirty="0">
              <a:solidFill>
                <a:schemeClr val="bg1"/>
              </a:solidFill>
              <a:latin typeface="Roboto"/>
              <a:ea typeface="Roboto"/>
              <a:cs typeface="Roboto"/>
              <a:sym typeface="Roboto"/>
            </a:endParaRPr>
          </a:p>
        </p:txBody>
      </p:sp>
      <p:pic>
        <p:nvPicPr>
          <p:cNvPr id="90" name="Google Shape;90;p15"/>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2" name="Audio 1">
            <a:hlinkClick r:id="" action="ppaction://media"/>
            <a:extLst>
              <a:ext uri="{FF2B5EF4-FFF2-40B4-BE49-F238E27FC236}">
                <a16:creationId xmlns:a16="http://schemas.microsoft.com/office/drawing/2014/main" id="{3CB42AC6-D1F8-447D-937D-32D9CFA57C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125"/>
    </mc:Choice>
    <mc:Fallback xmlns="">
      <p:transition spd="slow" advTm="2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Assets</a:t>
            </a:r>
            <a:endParaRPr/>
          </a:p>
        </p:txBody>
      </p:sp>
      <p:pic>
        <p:nvPicPr>
          <p:cNvPr id="363" name="Google Shape;363;p4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64" name="Google Shape;364;p41"/>
          <p:cNvSpPr txBox="1">
            <a:spLocks noGrp="1"/>
          </p:cNvSpPr>
          <p:nvPr>
            <p:ph type="body" idx="1"/>
          </p:nvPr>
        </p:nvSpPr>
        <p:spPr>
          <a:xfrm>
            <a:off x="768700" y="1433275"/>
            <a:ext cx="3564900" cy="30024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sz="2100" dirty="0"/>
              <a:t>Custom art (2D &amp; 3D)</a:t>
            </a:r>
          </a:p>
          <a:p>
            <a:pPr indent="-361950">
              <a:buSzPts val="2100"/>
            </a:pPr>
            <a:r>
              <a:rPr lang="en-GB" sz="2100" dirty="0"/>
              <a:t>Unique</a:t>
            </a:r>
          </a:p>
          <a:p>
            <a:pPr indent="-361950">
              <a:buSzPts val="2100"/>
            </a:pPr>
            <a:r>
              <a:rPr lang="en-GB" sz="2100" dirty="0"/>
              <a:t>Child-friendly</a:t>
            </a:r>
          </a:p>
          <a:p>
            <a:pPr indent="-361950">
              <a:buSzPts val="2100"/>
            </a:pPr>
            <a:r>
              <a:rPr lang="en-GB" sz="2100" dirty="0"/>
              <a:t>Retro and </a:t>
            </a:r>
            <a:r>
              <a:rPr lang="en-GB" sz="2100" dirty="0" err="1"/>
              <a:t>arcadey</a:t>
            </a:r>
            <a:endParaRPr lang="en-GB" sz="2100" dirty="0"/>
          </a:p>
          <a:p>
            <a:pPr marL="457200" lvl="0" indent="-361950" algn="l" rtl="0">
              <a:spcBef>
                <a:spcPts val="0"/>
              </a:spcBef>
              <a:spcAft>
                <a:spcPts val="0"/>
              </a:spcAft>
              <a:buSzPts val="2100"/>
              <a:buChar char="●"/>
            </a:pPr>
            <a:r>
              <a:rPr lang="en" sz="2100" dirty="0"/>
              <a:t>8-bit sound effects</a:t>
            </a:r>
            <a:endParaRPr sz="2100" dirty="0"/>
          </a:p>
          <a:p>
            <a:pPr marL="457200" lvl="0" indent="-361950" algn="l" rtl="0">
              <a:spcBef>
                <a:spcPts val="0"/>
              </a:spcBef>
              <a:spcAft>
                <a:spcPts val="0"/>
              </a:spcAft>
              <a:buSzPts val="2100"/>
              <a:buChar char="●"/>
            </a:pPr>
            <a:r>
              <a:rPr lang="en" sz="2100" dirty="0"/>
              <a:t>Tailored to clients needs</a:t>
            </a:r>
            <a:endParaRPr sz="2100" dirty="0"/>
          </a:p>
          <a:p>
            <a:pPr marL="457200" lvl="0" indent="-361950" algn="l" rtl="0">
              <a:spcBef>
                <a:spcPts val="0"/>
              </a:spcBef>
              <a:spcAft>
                <a:spcPts val="0"/>
              </a:spcAft>
              <a:buSzPts val="2100"/>
              <a:buChar char="●"/>
            </a:pPr>
            <a:r>
              <a:rPr lang="en" sz="2100" dirty="0"/>
              <a:t>Library of assets created for future use</a:t>
            </a:r>
            <a:endParaRPr sz="2100" dirty="0"/>
          </a:p>
        </p:txBody>
      </p:sp>
      <p:pic>
        <p:nvPicPr>
          <p:cNvPr id="365" name="Google Shape;365;p41"/>
          <p:cNvPicPr preferRelativeResize="0"/>
          <p:nvPr/>
        </p:nvPicPr>
        <p:blipFill rotWithShape="1">
          <a:blip r:embed="rId7">
            <a:alphaModFix/>
          </a:blip>
          <a:srcRect r="55311"/>
          <a:stretch/>
        </p:blipFill>
        <p:spPr>
          <a:xfrm>
            <a:off x="4784337" y="2053437"/>
            <a:ext cx="2345424" cy="2542125"/>
          </a:xfrm>
          <a:prstGeom prst="rect">
            <a:avLst/>
          </a:prstGeom>
          <a:noFill/>
          <a:ln>
            <a:noFill/>
          </a:ln>
        </p:spPr>
      </p:pic>
      <p:pic>
        <p:nvPicPr>
          <p:cNvPr id="366" name="Google Shape;366;p41"/>
          <p:cNvPicPr preferRelativeResize="0"/>
          <p:nvPr/>
        </p:nvPicPr>
        <p:blipFill rotWithShape="1">
          <a:blip r:embed="rId8">
            <a:alphaModFix/>
          </a:blip>
          <a:srcRect l="21079" t="10999" r="27128" b="32127"/>
          <a:stretch/>
        </p:blipFill>
        <p:spPr>
          <a:xfrm>
            <a:off x="6327373" y="576250"/>
            <a:ext cx="2506250" cy="1547975"/>
          </a:xfrm>
          <a:prstGeom prst="rect">
            <a:avLst/>
          </a:prstGeom>
          <a:noFill/>
          <a:ln>
            <a:noFill/>
          </a:ln>
        </p:spPr>
      </p:pic>
      <p:pic>
        <p:nvPicPr>
          <p:cNvPr id="367" name="Google Shape;367;p41"/>
          <p:cNvPicPr preferRelativeResize="0"/>
          <p:nvPr/>
        </p:nvPicPr>
        <p:blipFill>
          <a:blip r:embed="rId9">
            <a:alphaModFix/>
          </a:blip>
          <a:stretch>
            <a:fillRect/>
          </a:stretch>
        </p:blipFill>
        <p:spPr>
          <a:xfrm>
            <a:off x="7129750" y="2341575"/>
            <a:ext cx="1759075" cy="1759075"/>
          </a:xfrm>
          <a:prstGeom prst="rect">
            <a:avLst/>
          </a:prstGeom>
          <a:noFill/>
          <a:ln>
            <a:noFill/>
          </a:ln>
        </p:spPr>
      </p:pic>
      <p:pic>
        <p:nvPicPr>
          <p:cNvPr id="30" name="Audio 29">
            <a:hlinkClick r:id="" action="ppaction://media"/>
            <a:extLst>
              <a:ext uri="{FF2B5EF4-FFF2-40B4-BE49-F238E27FC236}">
                <a16:creationId xmlns:a16="http://schemas.microsoft.com/office/drawing/2014/main" id="{066CC91D-ACC2-437F-AB39-1680A8F8D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18500" y="4318000"/>
            <a:ext cx="609600" cy="609600"/>
          </a:xfrm>
          <a:prstGeom prst="rect">
            <a:avLst/>
          </a:prstGeom>
        </p:spPr>
      </p:pic>
      <p:pic>
        <p:nvPicPr>
          <p:cNvPr id="3" name="Picture 2">
            <a:extLst>
              <a:ext uri="{FF2B5EF4-FFF2-40B4-BE49-F238E27FC236}">
                <a16:creationId xmlns:a16="http://schemas.microsoft.com/office/drawing/2014/main" id="{74759522-B593-4C96-A372-79BFA7355661}"/>
              </a:ext>
            </a:extLst>
          </p:cNvPr>
          <p:cNvPicPr>
            <a:picLocks noChangeAspect="1"/>
          </p:cNvPicPr>
          <p:nvPr/>
        </p:nvPicPr>
        <p:blipFill>
          <a:blip r:embed="rId11"/>
          <a:stretch>
            <a:fillRect/>
          </a:stretch>
        </p:blipFill>
        <p:spPr>
          <a:xfrm>
            <a:off x="4048103" y="712959"/>
            <a:ext cx="406236" cy="406236"/>
          </a:xfrm>
          <a:prstGeom prst="rect">
            <a:avLst/>
          </a:prstGeom>
        </p:spPr>
      </p:pic>
      <p:pic>
        <p:nvPicPr>
          <p:cNvPr id="5" name="Picture 4">
            <a:extLst>
              <a:ext uri="{FF2B5EF4-FFF2-40B4-BE49-F238E27FC236}">
                <a16:creationId xmlns:a16="http://schemas.microsoft.com/office/drawing/2014/main" id="{504CC6B0-A186-4C18-ADD9-B5054E1FCDBF}"/>
              </a:ext>
            </a:extLst>
          </p:cNvPr>
          <p:cNvPicPr>
            <a:picLocks noChangeAspect="1"/>
          </p:cNvPicPr>
          <p:nvPr/>
        </p:nvPicPr>
        <p:blipFill>
          <a:blip r:embed="rId12"/>
          <a:stretch>
            <a:fillRect/>
          </a:stretch>
        </p:blipFill>
        <p:spPr>
          <a:xfrm>
            <a:off x="4843508" y="705738"/>
            <a:ext cx="420678" cy="420678"/>
          </a:xfrm>
          <a:prstGeom prst="rect">
            <a:avLst/>
          </a:prstGeom>
        </p:spPr>
      </p:pic>
      <p:pic>
        <p:nvPicPr>
          <p:cNvPr id="7" name="Picture 6">
            <a:extLst>
              <a:ext uri="{FF2B5EF4-FFF2-40B4-BE49-F238E27FC236}">
                <a16:creationId xmlns:a16="http://schemas.microsoft.com/office/drawing/2014/main" id="{1425FCEC-12DA-49D7-AF07-89D60A369E79}"/>
              </a:ext>
            </a:extLst>
          </p:cNvPr>
          <p:cNvPicPr>
            <a:picLocks noChangeAspect="1"/>
          </p:cNvPicPr>
          <p:nvPr/>
        </p:nvPicPr>
        <p:blipFill>
          <a:blip r:embed="rId13"/>
          <a:stretch>
            <a:fillRect/>
          </a:stretch>
        </p:blipFill>
        <p:spPr>
          <a:xfrm>
            <a:off x="4543754" y="698517"/>
            <a:ext cx="420678" cy="420678"/>
          </a:xfrm>
          <a:prstGeom prst="rect">
            <a:avLst/>
          </a:prstGeom>
        </p:spPr>
      </p:pic>
      <p:pic>
        <p:nvPicPr>
          <p:cNvPr id="9" name="Picture 8">
            <a:extLst>
              <a:ext uri="{FF2B5EF4-FFF2-40B4-BE49-F238E27FC236}">
                <a16:creationId xmlns:a16="http://schemas.microsoft.com/office/drawing/2014/main" id="{6467EC0D-535B-4CBD-A39B-CC0325B88AE6}"/>
              </a:ext>
            </a:extLst>
          </p:cNvPr>
          <p:cNvPicPr>
            <a:picLocks noChangeAspect="1"/>
          </p:cNvPicPr>
          <p:nvPr/>
        </p:nvPicPr>
        <p:blipFill>
          <a:blip r:embed="rId14"/>
          <a:stretch>
            <a:fillRect/>
          </a:stretch>
        </p:blipFill>
        <p:spPr>
          <a:xfrm>
            <a:off x="5310226" y="698517"/>
            <a:ext cx="427899" cy="427899"/>
          </a:xfrm>
          <a:prstGeom prst="rect">
            <a:avLst/>
          </a:prstGeom>
        </p:spPr>
      </p:pic>
      <p:pic>
        <p:nvPicPr>
          <p:cNvPr id="11" name="Picture 10">
            <a:extLst>
              <a:ext uri="{FF2B5EF4-FFF2-40B4-BE49-F238E27FC236}">
                <a16:creationId xmlns:a16="http://schemas.microsoft.com/office/drawing/2014/main" id="{A59E310D-A3C7-4F57-B5A4-8EE2E1ECD88B}"/>
              </a:ext>
            </a:extLst>
          </p:cNvPr>
          <p:cNvPicPr>
            <a:picLocks noChangeAspect="1"/>
          </p:cNvPicPr>
          <p:nvPr/>
        </p:nvPicPr>
        <p:blipFill>
          <a:blip r:embed="rId15"/>
          <a:stretch>
            <a:fillRect/>
          </a:stretch>
        </p:blipFill>
        <p:spPr>
          <a:xfrm>
            <a:off x="3943520" y="1211350"/>
            <a:ext cx="615402" cy="615402"/>
          </a:xfrm>
          <a:prstGeom prst="rect">
            <a:avLst/>
          </a:prstGeom>
        </p:spPr>
      </p:pic>
      <p:pic>
        <p:nvPicPr>
          <p:cNvPr id="13" name="Picture 12">
            <a:extLst>
              <a:ext uri="{FF2B5EF4-FFF2-40B4-BE49-F238E27FC236}">
                <a16:creationId xmlns:a16="http://schemas.microsoft.com/office/drawing/2014/main" id="{F8FCCD8F-7B46-4874-B6A8-E8E4F5BFFD66}"/>
              </a:ext>
            </a:extLst>
          </p:cNvPr>
          <p:cNvPicPr>
            <a:picLocks noChangeAspect="1"/>
          </p:cNvPicPr>
          <p:nvPr/>
        </p:nvPicPr>
        <p:blipFill>
          <a:blip r:embed="rId16"/>
          <a:stretch>
            <a:fillRect/>
          </a:stretch>
        </p:blipFill>
        <p:spPr>
          <a:xfrm>
            <a:off x="4543754" y="1299109"/>
            <a:ext cx="454916" cy="488203"/>
          </a:xfrm>
          <a:prstGeom prst="rect">
            <a:avLst/>
          </a:prstGeom>
        </p:spPr>
      </p:pic>
      <p:pic>
        <p:nvPicPr>
          <p:cNvPr id="15" name="Picture 14">
            <a:extLst>
              <a:ext uri="{FF2B5EF4-FFF2-40B4-BE49-F238E27FC236}">
                <a16:creationId xmlns:a16="http://schemas.microsoft.com/office/drawing/2014/main" id="{D9D91702-5084-4E59-AB52-90F579A269A7}"/>
              </a:ext>
            </a:extLst>
          </p:cNvPr>
          <p:cNvPicPr>
            <a:picLocks noChangeAspect="1"/>
          </p:cNvPicPr>
          <p:nvPr/>
        </p:nvPicPr>
        <p:blipFill>
          <a:blip r:embed="rId17"/>
          <a:stretch>
            <a:fillRect/>
          </a:stretch>
        </p:blipFill>
        <p:spPr>
          <a:xfrm>
            <a:off x="5098890" y="1309150"/>
            <a:ext cx="422672" cy="422672"/>
          </a:xfrm>
          <a:prstGeom prst="rect">
            <a:avLst/>
          </a:prstGeom>
        </p:spPr>
      </p:pic>
      <p:pic>
        <p:nvPicPr>
          <p:cNvPr id="17" name="Picture 16">
            <a:extLst>
              <a:ext uri="{FF2B5EF4-FFF2-40B4-BE49-F238E27FC236}">
                <a16:creationId xmlns:a16="http://schemas.microsoft.com/office/drawing/2014/main" id="{A9754444-C36F-4C9F-9F50-C6B472E5B3B8}"/>
              </a:ext>
            </a:extLst>
          </p:cNvPr>
          <p:cNvPicPr>
            <a:picLocks noChangeAspect="1"/>
          </p:cNvPicPr>
          <p:nvPr/>
        </p:nvPicPr>
        <p:blipFill>
          <a:blip r:embed="rId18"/>
          <a:stretch>
            <a:fillRect/>
          </a:stretch>
        </p:blipFill>
        <p:spPr>
          <a:xfrm>
            <a:off x="5620657" y="1290622"/>
            <a:ext cx="441200" cy="4412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C7FA6EA8-5644-422F-B7AB-60661463F72A}"/>
              </a:ext>
            </a:extLst>
          </p:cNvPr>
          <p:cNvPicPr>
            <a:picLocks noChangeAspect="1"/>
          </p:cNvPicPr>
          <p:nvPr/>
        </p:nvPicPr>
        <p:blipFill>
          <a:blip r:embed="rId19"/>
          <a:stretch>
            <a:fillRect/>
          </a:stretch>
        </p:blipFill>
        <p:spPr>
          <a:xfrm>
            <a:off x="3948559" y="1979199"/>
            <a:ext cx="1015873" cy="660317"/>
          </a:xfrm>
          <a:prstGeom prst="rect">
            <a:avLst/>
          </a:prstGeom>
        </p:spPr>
      </p:pic>
      <p:pic>
        <p:nvPicPr>
          <p:cNvPr id="21" name="Picture 20">
            <a:extLst>
              <a:ext uri="{FF2B5EF4-FFF2-40B4-BE49-F238E27FC236}">
                <a16:creationId xmlns:a16="http://schemas.microsoft.com/office/drawing/2014/main" id="{50FEA8EF-DED5-4546-931E-8473088BA336}"/>
              </a:ext>
            </a:extLst>
          </p:cNvPr>
          <p:cNvPicPr>
            <a:picLocks noChangeAspect="1"/>
          </p:cNvPicPr>
          <p:nvPr/>
        </p:nvPicPr>
        <p:blipFill>
          <a:blip r:embed="rId20"/>
          <a:stretch>
            <a:fillRect/>
          </a:stretch>
        </p:blipFill>
        <p:spPr>
          <a:xfrm>
            <a:off x="5086408" y="1954466"/>
            <a:ext cx="355556" cy="54603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548"/>
    </mc:Choice>
    <mc:Fallback xmlns="">
      <p:transition spd="slow" advTm="71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6"/>
                                        </p:tgtEl>
                                        <p:attrNameLst>
                                          <p:attrName>style.visibility</p:attrName>
                                        </p:attrNameLst>
                                      </p:cBhvr>
                                      <p:to>
                                        <p:strVal val="visible"/>
                                      </p:to>
                                    </p:set>
                                    <p:animEffect transition="in" filter="fade">
                                      <p:cBhvr>
                                        <p:cTn id="11" dur="1000"/>
                                        <p:tgtEl>
                                          <p:spTgt spid="36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65"/>
                                        </p:tgtEl>
                                        <p:attrNameLst>
                                          <p:attrName>style.visibility</p:attrName>
                                        </p:attrNameLst>
                                      </p:cBhvr>
                                      <p:to>
                                        <p:strVal val="visible"/>
                                      </p:to>
                                    </p:set>
                                    <p:animEffect transition="in" filter="fade">
                                      <p:cBhvr>
                                        <p:cTn id="16" dur="1000"/>
                                        <p:tgtEl>
                                          <p:spTgt spid="3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67"/>
                                        </p:tgtEl>
                                        <p:attrNameLst>
                                          <p:attrName>style.visibility</p:attrName>
                                        </p:attrNameLst>
                                      </p:cBhvr>
                                      <p:to>
                                        <p:strVal val="visible"/>
                                      </p:to>
                                    </p:set>
                                    <p:animEffect transition="in" filter="fade">
                                      <p:cBhvr>
                                        <p:cTn id="21" dur="1000"/>
                                        <p:tgtEl>
                                          <p:spTgt spid="3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4">
                                            <p:txEl>
                                              <p:pRg st="0" end="0"/>
                                            </p:txEl>
                                          </p:spTgt>
                                        </p:tgtEl>
                                        <p:attrNameLst>
                                          <p:attrName>style.visibility</p:attrName>
                                        </p:attrNameLst>
                                      </p:cBhvr>
                                      <p:to>
                                        <p:strVal val="visible"/>
                                      </p:to>
                                    </p:set>
                                    <p:animEffect transition="in" filter="fade">
                                      <p:cBhvr>
                                        <p:cTn id="26" dur="1000"/>
                                        <p:tgtEl>
                                          <p:spTgt spid="36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4">
                                            <p:txEl>
                                              <p:pRg st="1" end="1"/>
                                            </p:txEl>
                                          </p:spTgt>
                                        </p:tgtEl>
                                        <p:attrNameLst>
                                          <p:attrName>style.visibility</p:attrName>
                                        </p:attrNameLst>
                                      </p:cBhvr>
                                      <p:to>
                                        <p:strVal val="visible"/>
                                      </p:to>
                                    </p:set>
                                    <p:animEffect transition="in" filter="fade">
                                      <p:cBhvr>
                                        <p:cTn id="31" dur="1000"/>
                                        <p:tgtEl>
                                          <p:spTgt spid="36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64">
                                            <p:txEl>
                                              <p:pRg st="2" end="2"/>
                                            </p:txEl>
                                          </p:spTgt>
                                        </p:tgtEl>
                                        <p:attrNameLst>
                                          <p:attrName>style.visibility</p:attrName>
                                        </p:attrNameLst>
                                      </p:cBhvr>
                                      <p:to>
                                        <p:strVal val="visible"/>
                                      </p:to>
                                    </p:set>
                                    <p:animEffect transition="in" filter="fade">
                                      <p:cBhvr>
                                        <p:cTn id="36" dur="1000"/>
                                        <p:tgtEl>
                                          <p:spTgt spid="36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4">
                                            <p:txEl>
                                              <p:pRg st="3" end="3"/>
                                            </p:txEl>
                                          </p:spTgt>
                                        </p:tgtEl>
                                        <p:attrNameLst>
                                          <p:attrName>style.visibility</p:attrName>
                                        </p:attrNameLst>
                                      </p:cBhvr>
                                      <p:to>
                                        <p:strVal val="visible"/>
                                      </p:to>
                                    </p:set>
                                    <p:animEffect transition="in" filter="fade">
                                      <p:cBhvr>
                                        <p:cTn id="41" dur="1000"/>
                                        <p:tgtEl>
                                          <p:spTgt spid="36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4">
                                            <p:txEl>
                                              <p:pRg st="4" end="4"/>
                                            </p:txEl>
                                          </p:spTgt>
                                        </p:tgtEl>
                                        <p:attrNameLst>
                                          <p:attrName>style.visibility</p:attrName>
                                        </p:attrNameLst>
                                      </p:cBhvr>
                                      <p:to>
                                        <p:strVal val="visible"/>
                                      </p:to>
                                    </p:set>
                                    <p:animEffect transition="in" filter="fade">
                                      <p:cBhvr>
                                        <p:cTn id="46" dur="1000"/>
                                        <p:tgtEl>
                                          <p:spTgt spid="364">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4">
                                            <p:txEl>
                                              <p:pRg st="5" end="5"/>
                                            </p:txEl>
                                          </p:spTgt>
                                        </p:tgtEl>
                                        <p:attrNameLst>
                                          <p:attrName>style.visibility</p:attrName>
                                        </p:attrNameLst>
                                      </p:cBhvr>
                                      <p:to>
                                        <p:strVal val="visible"/>
                                      </p:to>
                                    </p:set>
                                    <p:animEffect transition="in" filter="fade">
                                      <p:cBhvr>
                                        <p:cTn id="51" dur="1000"/>
                                        <p:tgtEl>
                                          <p:spTgt spid="364">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4">
                                            <p:txEl>
                                              <p:pRg st="6" end="6"/>
                                            </p:txEl>
                                          </p:spTgt>
                                        </p:tgtEl>
                                        <p:attrNameLst>
                                          <p:attrName>style.visibility</p:attrName>
                                        </p:attrNameLst>
                                      </p:cBhvr>
                                      <p:to>
                                        <p:strVal val="visible"/>
                                      </p:to>
                                    </p:set>
                                    <p:animEffect transition="in" filter="fade">
                                      <p:cBhvr>
                                        <p:cTn id="56" dur="1000"/>
                                        <p:tgtEl>
                                          <p:spTgt spid="36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3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Product</a:t>
            </a:r>
            <a:endParaRPr/>
          </a:p>
        </p:txBody>
      </p:sp>
      <p:pic>
        <p:nvPicPr>
          <p:cNvPr id="373" name="Google Shape;373;p42"/>
          <p:cNvPicPr preferRelativeResize="0"/>
          <p:nvPr/>
        </p:nvPicPr>
        <p:blipFill>
          <a:blip r:embed="rId5">
            <a:alphaModFix/>
          </a:blip>
          <a:stretch>
            <a:fillRect/>
          </a:stretch>
        </p:blipFill>
        <p:spPr>
          <a:xfrm>
            <a:off x="163950" y="104275"/>
            <a:ext cx="1107077" cy="1107077"/>
          </a:xfrm>
          <a:prstGeom prst="rect">
            <a:avLst/>
          </a:prstGeom>
          <a:noFill/>
          <a:ln>
            <a:noFill/>
          </a:ln>
        </p:spPr>
      </p:pic>
      <p:sp>
        <p:nvSpPr>
          <p:cNvPr id="374" name="Google Shape;374;p42"/>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Tap Tap Dungeon:</a:t>
            </a:r>
            <a:endParaRPr b="1"/>
          </a:p>
          <a:p>
            <a:pPr marL="0" lvl="0" indent="0" algn="l" rtl="0">
              <a:spcBef>
                <a:spcPts val="1600"/>
              </a:spcBef>
              <a:spcAft>
                <a:spcPts val="1600"/>
              </a:spcAft>
              <a:buNone/>
            </a:pPr>
            <a:r>
              <a:rPr lang="en"/>
              <a:t>[insert playthrough video here]</a:t>
            </a:r>
            <a:endParaRPr/>
          </a:p>
        </p:txBody>
      </p:sp>
      <p:pic>
        <p:nvPicPr>
          <p:cNvPr id="2" name="Audio 1">
            <a:hlinkClick r:id="" action="ppaction://media"/>
            <a:extLst>
              <a:ext uri="{FF2B5EF4-FFF2-40B4-BE49-F238E27FC236}">
                <a16:creationId xmlns:a16="http://schemas.microsoft.com/office/drawing/2014/main" id="{1E92AA25-F6B8-174E-8DDD-BD4FF391C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89"/>
    </mc:Choice>
    <mc:Fallback xmlns="">
      <p:transition spd="slow" advTm="40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572000" y="1368250"/>
            <a:ext cx="4008600" cy="13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final product (coming soon):</a:t>
            </a:r>
            <a:endParaRPr b="1"/>
          </a:p>
          <a:p>
            <a:pPr marL="457200" lvl="0" indent="-342900" algn="l" rtl="0">
              <a:spcBef>
                <a:spcPts val="1600"/>
              </a:spcBef>
              <a:spcAft>
                <a:spcPts val="0"/>
              </a:spcAft>
              <a:buSzPts val="1800"/>
              <a:buChar char="●"/>
            </a:pPr>
            <a:r>
              <a:rPr lang="en"/>
              <a:t>Play.supine.dev</a:t>
            </a:r>
            <a:endParaRPr/>
          </a:p>
          <a:p>
            <a:pPr marL="457200" lvl="0" indent="-342900" algn="l" rtl="0">
              <a:spcBef>
                <a:spcPts val="0"/>
              </a:spcBef>
              <a:spcAft>
                <a:spcPts val="0"/>
              </a:spcAft>
              <a:buSzPts val="1800"/>
              <a:buChar char="●"/>
            </a:pPr>
            <a:r>
              <a:rPr lang="en" u="sng">
                <a:solidFill>
                  <a:schemeClr val="hlink"/>
                </a:solidFill>
                <a:hlinkClick r:id="rId6"/>
              </a:rPr>
              <a:t>Itch.io page</a:t>
            </a:r>
            <a:endParaRPr/>
          </a:p>
          <a:p>
            <a:pPr marL="0" lvl="0" indent="0" algn="l" rtl="0">
              <a:spcBef>
                <a:spcPts val="1600"/>
              </a:spcBef>
              <a:spcAft>
                <a:spcPts val="1600"/>
              </a:spcAft>
              <a:buNone/>
            </a:pPr>
            <a:endParaRPr/>
          </a:p>
        </p:txBody>
      </p:sp>
      <p:sp>
        <p:nvSpPr>
          <p:cNvPr id="380" name="Google Shape;380;p43"/>
          <p:cNvSpPr txBox="1">
            <a:spLocks noGrp="1"/>
          </p:cNvSpPr>
          <p:nvPr>
            <p:ph type="body" idx="1"/>
          </p:nvPr>
        </p:nvSpPr>
        <p:spPr>
          <a:xfrm>
            <a:off x="5634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Supine:</a:t>
            </a:r>
            <a:endParaRPr b="1"/>
          </a:p>
          <a:p>
            <a:pPr marL="457200" lvl="0" indent="-342900" algn="l" rtl="0">
              <a:spcBef>
                <a:spcPts val="1600"/>
              </a:spcBef>
              <a:spcAft>
                <a:spcPts val="0"/>
              </a:spcAft>
              <a:buSzPts val="1800"/>
              <a:buChar char="●"/>
            </a:pPr>
            <a:r>
              <a:rPr lang="en" u="sng">
                <a:solidFill>
                  <a:schemeClr val="hlink"/>
                </a:solidFill>
                <a:hlinkClick r:id="rId7"/>
              </a:rPr>
              <a:t>Supine.dev</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sp>
        <p:nvSpPr>
          <p:cNvPr id="381" name="Google Shape;381;p43"/>
          <p:cNvSpPr txBox="1">
            <a:spLocks noGrp="1"/>
          </p:cNvSpPr>
          <p:nvPr>
            <p:ph type="body" idx="1"/>
          </p:nvPr>
        </p:nvSpPr>
        <p:spPr>
          <a:xfrm>
            <a:off x="563400" y="1259900"/>
            <a:ext cx="4008600" cy="22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Agile development:</a:t>
            </a:r>
            <a:endParaRPr b="1"/>
          </a:p>
          <a:p>
            <a:pPr marL="457200" lvl="0" indent="-342900" algn="l" rtl="0">
              <a:spcBef>
                <a:spcPts val="1600"/>
              </a:spcBef>
              <a:spcAft>
                <a:spcPts val="0"/>
              </a:spcAft>
              <a:buSzPts val="1800"/>
              <a:buChar char="●"/>
            </a:pPr>
            <a:r>
              <a:rPr lang="en" u="sng">
                <a:solidFill>
                  <a:schemeClr val="hlink"/>
                </a:solidFill>
                <a:hlinkClick r:id="rId8"/>
              </a:rPr>
              <a:t>GitHub Repository</a:t>
            </a:r>
            <a:endParaRPr/>
          </a:p>
          <a:p>
            <a:pPr marL="457200" lvl="0" indent="-342900" algn="l" rtl="0">
              <a:spcBef>
                <a:spcPts val="0"/>
              </a:spcBef>
              <a:spcAft>
                <a:spcPts val="0"/>
              </a:spcAft>
              <a:buSzPts val="1800"/>
              <a:buChar char="●"/>
            </a:pPr>
            <a:r>
              <a:rPr lang="en"/>
              <a:t>Project management board (Jira)</a:t>
            </a:r>
            <a:endParaRPr/>
          </a:p>
          <a:p>
            <a:pPr marL="457200" lvl="0" indent="-342900" algn="l" rtl="0">
              <a:spcBef>
                <a:spcPts val="0"/>
              </a:spcBef>
              <a:spcAft>
                <a:spcPts val="0"/>
              </a:spcAft>
              <a:buSzPts val="1800"/>
              <a:buChar char="●"/>
            </a:pPr>
            <a:r>
              <a:rPr lang="en" u="sng">
                <a:solidFill>
                  <a:schemeClr val="hlink"/>
                </a:solidFill>
                <a:hlinkClick r:id="rId9"/>
              </a:rPr>
              <a:t>Game Design Document</a:t>
            </a:r>
            <a:endParaRPr/>
          </a:p>
          <a:p>
            <a:pPr marL="457200" lvl="0" indent="-342900" algn="l" rtl="0">
              <a:spcBef>
                <a:spcPts val="0"/>
              </a:spcBef>
              <a:spcAft>
                <a:spcPts val="0"/>
              </a:spcAft>
              <a:buSzPts val="1800"/>
              <a:buChar char="●"/>
            </a:pPr>
            <a:r>
              <a:rPr lang="en" u="sng">
                <a:solidFill>
                  <a:schemeClr val="hlink"/>
                </a:solidFill>
                <a:hlinkClick r:id="rId10"/>
              </a:rPr>
              <a:t>Group Portfolio Document</a:t>
            </a:r>
            <a:endParaRPr/>
          </a:p>
          <a:p>
            <a:pPr marL="457200" lvl="0" indent="-342900" algn="l" rtl="0">
              <a:spcBef>
                <a:spcPts val="0"/>
              </a:spcBef>
              <a:spcAft>
                <a:spcPts val="0"/>
              </a:spcAft>
              <a:buSzPts val="1800"/>
              <a:buChar char="●"/>
            </a:pPr>
            <a:r>
              <a:rPr lang="en" u="sng">
                <a:solidFill>
                  <a:schemeClr val="hlink"/>
                </a:solidFill>
                <a:hlinkClick r:id="rId11"/>
              </a:rPr>
              <a:t>Scrum Overview</a:t>
            </a:r>
            <a:endParaRPr/>
          </a:p>
        </p:txBody>
      </p:sp>
      <p:sp>
        <p:nvSpPr>
          <p:cNvPr id="382" name="Google Shape;382;p43"/>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Links</a:t>
            </a:r>
            <a:endParaRPr/>
          </a:p>
        </p:txBody>
      </p:sp>
      <p:pic>
        <p:nvPicPr>
          <p:cNvPr id="383" name="Google Shape;383;p43"/>
          <p:cNvPicPr preferRelativeResize="0"/>
          <p:nvPr/>
        </p:nvPicPr>
        <p:blipFill>
          <a:blip r:embed="rId12">
            <a:alphaModFix/>
          </a:blip>
          <a:stretch>
            <a:fillRect/>
          </a:stretch>
        </p:blipFill>
        <p:spPr>
          <a:xfrm>
            <a:off x="163950" y="104275"/>
            <a:ext cx="1107077" cy="1107077"/>
          </a:xfrm>
          <a:prstGeom prst="rect">
            <a:avLst/>
          </a:prstGeom>
          <a:noFill/>
          <a:ln>
            <a:noFill/>
          </a:ln>
        </p:spPr>
      </p:pic>
      <p:sp>
        <p:nvSpPr>
          <p:cNvPr id="384" name="Google Shape;384;p43"/>
          <p:cNvSpPr txBox="1">
            <a:spLocks noGrp="1"/>
          </p:cNvSpPr>
          <p:nvPr>
            <p:ph type="body" idx="1"/>
          </p:nvPr>
        </p:nvSpPr>
        <p:spPr>
          <a:xfrm>
            <a:off x="4572000" y="3464000"/>
            <a:ext cx="4008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client:</a:t>
            </a:r>
            <a:endParaRPr b="1"/>
          </a:p>
          <a:p>
            <a:pPr marL="457200" lvl="0" indent="-342900" algn="l" rtl="0">
              <a:spcBef>
                <a:spcPts val="1600"/>
              </a:spcBef>
              <a:spcAft>
                <a:spcPts val="0"/>
              </a:spcAft>
              <a:buSzPts val="1800"/>
              <a:buChar char="●"/>
            </a:pPr>
            <a:r>
              <a:rPr lang="en" u="sng">
                <a:solidFill>
                  <a:schemeClr val="hlink"/>
                </a:solidFill>
                <a:hlinkClick r:id="rId13"/>
              </a:rPr>
              <a:t>Luke McGowan’s Linkedin</a:t>
            </a:r>
            <a:endParaRPr b="1"/>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 name="Audio 1">
            <a:hlinkClick r:id="" action="ppaction://media"/>
            <a:extLst>
              <a:ext uri="{FF2B5EF4-FFF2-40B4-BE49-F238E27FC236}">
                <a16:creationId xmlns:a16="http://schemas.microsoft.com/office/drawing/2014/main" id="{18DC346D-9A0C-C747-AD08-810FAC1C2181}"/>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115300" y="4114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45"/>
    </mc:Choice>
    <mc:Fallback xmlns="">
      <p:transition spd="slow" advTm="18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1000"/>
                                        <p:tgtEl>
                                          <p:spTgt spid="3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9"/>
                                        </p:tgtEl>
                                        <p:attrNameLst>
                                          <p:attrName>style.visibility</p:attrName>
                                        </p:attrNameLst>
                                      </p:cBhvr>
                                      <p:to>
                                        <p:strVal val="visible"/>
                                      </p:to>
                                    </p:set>
                                    <p:animEffect transition="in" filter="fade">
                                      <p:cBhvr>
                                        <p:cTn id="21" dur="1000"/>
                                        <p:tgtEl>
                                          <p:spTgt spid="37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84"/>
                                        </p:tgtEl>
                                        <p:attrNameLst>
                                          <p:attrName>style.visibility</p:attrName>
                                        </p:attrNameLst>
                                      </p:cBhvr>
                                      <p:to>
                                        <p:strVal val="visible"/>
                                      </p:to>
                                    </p:set>
                                    <p:animEffect transition="in" filter="fade">
                                      <p:cBhvr>
                                        <p:cTn id="26"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pic>
        <p:nvPicPr>
          <p:cNvPr id="390" name="Google Shape;390;p44"/>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391" name="Google Shape;391;p44"/>
          <p:cNvSpPr txBox="1">
            <a:spLocks noGrp="1"/>
          </p:cNvSpPr>
          <p:nvPr>
            <p:ph type="body" idx="1"/>
          </p:nvPr>
        </p:nvSpPr>
        <p:spPr>
          <a:xfrm>
            <a:off x="563400" y="1368250"/>
            <a:ext cx="8017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went well:</a:t>
            </a:r>
            <a:endParaRPr dirty="0"/>
          </a:p>
          <a:p>
            <a:pPr marL="457200" lvl="0" indent="-342900" algn="l" rtl="0">
              <a:lnSpc>
                <a:spcPct val="200000"/>
              </a:lnSpc>
              <a:spcBef>
                <a:spcPts val="1600"/>
              </a:spcBef>
              <a:spcAft>
                <a:spcPts val="0"/>
              </a:spcAft>
              <a:buSzPts val="1800"/>
              <a:buChar char="●"/>
            </a:pPr>
            <a:r>
              <a:rPr lang="en" dirty="0"/>
              <a:t>Maintained constant communication with the team and university staff</a:t>
            </a:r>
            <a:endParaRPr dirty="0"/>
          </a:p>
          <a:p>
            <a:pPr marL="457200" lvl="0" indent="-342900" algn="l" rtl="0">
              <a:lnSpc>
                <a:spcPct val="200000"/>
              </a:lnSpc>
              <a:spcBef>
                <a:spcPts val="0"/>
              </a:spcBef>
              <a:spcAft>
                <a:spcPts val="0"/>
              </a:spcAft>
              <a:buSzPts val="1800"/>
              <a:buChar char="●"/>
            </a:pPr>
            <a:r>
              <a:rPr lang="en" dirty="0"/>
              <a:t>Followed agile principles throughout</a:t>
            </a:r>
            <a:endParaRPr dirty="0"/>
          </a:p>
          <a:p>
            <a:pPr marL="457200" lvl="0" indent="-342900" algn="l" rtl="0">
              <a:lnSpc>
                <a:spcPct val="200000"/>
              </a:lnSpc>
              <a:spcBef>
                <a:spcPts val="0"/>
              </a:spcBef>
              <a:spcAft>
                <a:spcPts val="0"/>
              </a:spcAft>
              <a:buSzPts val="1800"/>
              <a:buChar char="●"/>
            </a:pPr>
            <a:r>
              <a:rPr lang="en" dirty="0"/>
              <a:t>Good proof of concept - easily expandable</a:t>
            </a:r>
            <a:endParaRPr dirty="0"/>
          </a:p>
          <a:p>
            <a:pPr marL="457200" lvl="0" indent="-342900" algn="l" rtl="0">
              <a:lnSpc>
                <a:spcPct val="200000"/>
              </a:lnSpc>
              <a:spcBef>
                <a:spcPts val="0"/>
              </a:spcBef>
              <a:spcAft>
                <a:spcPts val="0"/>
              </a:spcAft>
              <a:buSzPts val="1800"/>
              <a:buChar char="●"/>
            </a:pPr>
            <a:r>
              <a:rPr lang="en" dirty="0"/>
              <a:t>Development continued steadily despite change to remote working</a:t>
            </a:r>
            <a:endParaRPr dirty="0"/>
          </a:p>
        </p:txBody>
      </p:sp>
      <p:sp>
        <p:nvSpPr>
          <p:cNvPr id="392" name="Google Shape;392;p44"/>
          <p:cNvSpPr txBox="1">
            <a:spLocks noGrp="1"/>
          </p:cNvSpPr>
          <p:nvPr>
            <p:ph type="body" idx="1"/>
          </p:nvPr>
        </p:nvSpPr>
        <p:spPr>
          <a:xfrm>
            <a:off x="563400" y="1368250"/>
            <a:ext cx="8398200" cy="3002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What we could have done better:</a:t>
            </a:r>
            <a:endParaRPr dirty="0"/>
          </a:p>
          <a:p>
            <a:pPr marL="457200" lvl="0" indent="-342900" algn="l" rtl="0">
              <a:lnSpc>
                <a:spcPct val="200000"/>
              </a:lnSpc>
              <a:spcBef>
                <a:spcPts val="1600"/>
              </a:spcBef>
              <a:spcAft>
                <a:spcPts val="0"/>
              </a:spcAft>
              <a:buSzPts val="1800"/>
              <a:buChar char="●"/>
            </a:pPr>
            <a:r>
              <a:rPr lang="en" dirty="0"/>
              <a:t>Better handling of implementation of Player 2</a:t>
            </a:r>
            <a:endParaRPr dirty="0"/>
          </a:p>
          <a:p>
            <a:pPr marL="457200" lvl="0" indent="-342900" algn="l" rtl="0">
              <a:lnSpc>
                <a:spcPct val="200000"/>
              </a:lnSpc>
              <a:spcBef>
                <a:spcPts val="0"/>
              </a:spcBef>
              <a:spcAft>
                <a:spcPts val="0"/>
              </a:spcAft>
              <a:buSzPts val="1800"/>
              <a:buChar char="●"/>
            </a:pPr>
            <a:r>
              <a:rPr lang="en" dirty="0"/>
              <a:t>Made more time for testing</a:t>
            </a:r>
            <a:endParaRPr dirty="0"/>
          </a:p>
          <a:p>
            <a:pPr marL="457200" lvl="0" indent="-342900" algn="l" rtl="0">
              <a:lnSpc>
                <a:spcPct val="200000"/>
              </a:lnSpc>
              <a:spcBef>
                <a:spcPts val="0"/>
              </a:spcBef>
              <a:spcAft>
                <a:spcPts val="0"/>
              </a:spcAft>
              <a:buSzPts val="1800"/>
              <a:buChar char="●"/>
            </a:pPr>
            <a:r>
              <a:rPr lang="en" dirty="0"/>
              <a:t>Worked harder to ensure all team members understood all aspects</a:t>
            </a:r>
            <a:endParaRPr dirty="0"/>
          </a:p>
          <a:p>
            <a:pPr marL="457200" lvl="0" indent="-342900" algn="l" rtl="0">
              <a:lnSpc>
                <a:spcPct val="200000"/>
              </a:lnSpc>
              <a:spcBef>
                <a:spcPts val="0"/>
              </a:spcBef>
              <a:spcAft>
                <a:spcPts val="0"/>
              </a:spcAft>
              <a:buSzPts val="1800"/>
              <a:buChar char="●"/>
            </a:pPr>
            <a:r>
              <a:rPr lang="en" dirty="0"/>
              <a:t>Handled team relations more professionally - more blunt when issues arose</a:t>
            </a:r>
            <a:endParaRPr dirty="0"/>
          </a:p>
        </p:txBody>
      </p:sp>
      <p:pic>
        <p:nvPicPr>
          <p:cNvPr id="3" name="vo-reflection">
            <a:hlinkClick r:id="" action="ppaction://media"/>
            <a:extLst>
              <a:ext uri="{FF2B5EF4-FFF2-40B4-BE49-F238E27FC236}">
                <a16:creationId xmlns:a16="http://schemas.microsoft.com/office/drawing/2014/main" id="{85AEB89D-A067-45B2-A9D5-292D2D6E853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096500" y="128905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204"/>
    </mc:Choice>
    <mc:Fallback>
      <p:transition spd="slow" advTm="56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13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91">
                                            <p:txEl>
                                              <p:pRg st="0" end="0"/>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91">
                                            <p:txEl>
                                              <p:pRg st="1" end="1"/>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91">
                                            <p:txEl>
                                              <p:pRg st="2" end="2"/>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91">
                                            <p:txEl>
                                              <p:pRg st="3" end="3"/>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91">
                                            <p:txEl>
                                              <p:pRg st="4" end="4"/>
                                            </p:txEl>
                                          </p:spTgt>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392">
                                            <p:txEl>
                                              <p:pRg st="0" end="0"/>
                                            </p:txEl>
                                          </p:spTgt>
                                        </p:tgtEl>
                                        <p:attrNameLst>
                                          <p:attrName>style.visibility</p:attrName>
                                        </p:attrNameLst>
                                      </p:cBhvr>
                                      <p:to>
                                        <p:strVal val="visible"/>
                                      </p:to>
                                    </p:set>
                                    <p:animEffect transition="in" filter="fade">
                                      <p:cBhvr>
                                        <p:cTn id="21" dur="1000"/>
                                        <p:tgtEl>
                                          <p:spTgt spid="392">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92">
                                            <p:txEl>
                                              <p:pRg st="1" end="1"/>
                                            </p:txEl>
                                          </p:spTgt>
                                        </p:tgtEl>
                                        <p:attrNameLst>
                                          <p:attrName>style.visibility</p:attrName>
                                        </p:attrNameLst>
                                      </p:cBhvr>
                                      <p:to>
                                        <p:strVal val="visible"/>
                                      </p:to>
                                    </p:set>
                                    <p:animEffect transition="in" filter="fade">
                                      <p:cBhvr>
                                        <p:cTn id="24" dur="1000"/>
                                        <p:tgtEl>
                                          <p:spTgt spid="392">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92">
                                            <p:txEl>
                                              <p:pRg st="2" end="2"/>
                                            </p:txEl>
                                          </p:spTgt>
                                        </p:tgtEl>
                                        <p:attrNameLst>
                                          <p:attrName>style.visibility</p:attrName>
                                        </p:attrNameLst>
                                      </p:cBhvr>
                                      <p:to>
                                        <p:strVal val="visible"/>
                                      </p:to>
                                    </p:set>
                                    <p:animEffect transition="in" filter="fade">
                                      <p:cBhvr>
                                        <p:cTn id="27" dur="1000"/>
                                        <p:tgtEl>
                                          <p:spTgt spid="392">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92">
                                            <p:txEl>
                                              <p:pRg st="3" end="3"/>
                                            </p:txEl>
                                          </p:spTgt>
                                        </p:tgtEl>
                                        <p:attrNameLst>
                                          <p:attrName>style.visibility</p:attrName>
                                        </p:attrNameLst>
                                      </p:cBhvr>
                                      <p:to>
                                        <p:strVal val="visible"/>
                                      </p:to>
                                    </p:set>
                                    <p:animEffect transition="in" filter="fade">
                                      <p:cBhvr>
                                        <p:cTn id="30" dur="1000"/>
                                        <p:tgtEl>
                                          <p:spTgt spid="392">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92">
                                            <p:txEl>
                                              <p:pRg st="4" end="4"/>
                                            </p:txEl>
                                          </p:spTgt>
                                        </p:tgtEl>
                                        <p:attrNameLst>
                                          <p:attrName>style.visibility</p:attrName>
                                        </p:attrNameLst>
                                      </p:cBhvr>
                                      <p:to>
                                        <p:strVal val="visible"/>
                                      </p:to>
                                    </p:set>
                                    <p:animEffect transition="in" filter="fade">
                                      <p:cBhvr>
                                        <p:cTn id="33" dur="1000"/>
                                        <p:tgtEl>
                                          <p:spTgt spid="3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77" objId="2"/>
        <p14:stopEvt time="56204" objId="2"/>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2"/>
              </a:buClr>
              <a:buSzPts val="1100"/>
              <a:buFont typeface="Arial"/>
              <a:buNone/>
            </a:pPr>
            <a:r>
              <a:rPr lang="en" sz="2800"/>
              <a:t>Thank you!</a:t>
            </a:r>
            <a:endParaRPr/>
          </a:p>
          <a:p>
            <a:pPr marL="0" lvl="0" indent="0" algn="ctr" rtl="0">
              <a:spcBef>
                <a:spcPts val="0"/>
              </a:spcBef>
              <a:spcAft>
                <a:spcPts val="0"/>
              </a:spcAft>
              <a:buNone/>
            </a:pPr>
            <a:r>
              <a:rPr lang="en"/>
              <a:t>Any questions?</a:t>
            </a:r>
            <a:endParaRPr sz="2800"/>
          </a:p>
        </p:txBody>
      </p:sp>
      <p:pic>
        <p:nvPicPr>
          <p:cNvPr id="398" name="Google Shape;398;p45"/>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Tm="136"/>
    </mc:Choice>
    <mc:Fallback>
      <p:transition spd="slow" advTm="13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5">
            <a:alphaModFix/>
          </a:blip>
          <a:stretch>
            <a:fillRect/>
          </a:stretch>
        </p:blipFill>
        <p:spPr>
          <a:xfrm>
            <a:off x="510050" y="596350"/>
            <a:ext cx="3615875" cy="3950801"/>
          </a:xfrm>
          <a:prstGeom prst="rect">
            <a:avLst/>
          </a:prstGeom>
          <a:noFill/>
          <a:ln>
            <a:noFill/>
          </a:ln>
        </p:spPr>
      </p:pic>
      <p:sp>
        <p:nvSpPr>
          <p:cNvPr id="96" name="Google Shape;96;p16"/>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Josie</a:t>
            </a:r>
            <a:endParaRPr>
              <a:solidFill>
                <a:srgbClr val="FFFFFF"/>
              </a:solidFill>
            </a:endParaRPr>
          </a:p>
        </p:txBody>
      </p:sp>
      <p:sp>
        <p:nvSpPr>
          <p:cNvPr id="97" name="Google Shape;97;p16"/>
          <p:cNvSpPr txBox="1">
            <a:spLocks noGrp="1"/>
          </p:cNvSpPr>
          <p:nvPr>
            <p:ph type="subTitle" idx="1"/>
          </p:nvPr>
        </p:nvSpPr>
        <p:spPr>
          <a:xfrm>
            <a:off x="5341925" y="2380975"/>
            <a:ext cx="3215400" cy="18309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Scrum Master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Lead Designer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98" name="Google Shape;98;p16"/>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99" name="Google Shape;99;p16"/>
          <p:cNvSpPr txBox="1"/>
          <p:nvPr/>
        </p:nvSpPr>
        <p:spPr>
          <a:xfrm>
            <a:off x="661207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@DevJosie</a:t>
            </a:r>
            <a:endParaRPr sz="1300" dirty="0">
              <a:solidFill>
                <a:schemeClr val="bg1"/>
              </a:solidFill>
              <a:latin typeface="Roboto"/>
              <a:ea typeface="Roboto"/>
              <a:cs typeface="Roboto"/>
              <a:sym typeface="Roboto"/>
            </a:endParaRPr>
          </a:p>
        </p:txBody>
      </p:sp>
      <p:pic>
        <p:nvPicPr>
          <p:cNvPr id="100" name="Google Shape;100;p16"/>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5" name="Audio 4">
            <a:hlinkClick r:id="" action="ppaction://media"/>
            <a:extLst>
              <a:ext uri="{FF2B5EF4-FFF2-40B4-BE49-F238E27FC236}">
                <a16:creationId xmlns:a16="http://schemas.microsoft.com/office/drawing/2014/main" id="{D7BB94E8-6D7E-4A27-B981-65FB496D3D2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366"/>
    </mc:Choice>
    <mc:Fallback xmlns="">
      <p:transition spd="slow" advTm="19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7"/>
          <p:cNvPicPr preferRelativeResize="0"/>
          <p:nvPr/>
        </p:nvPicPr>
        <p:blipFill>
          <a:blip r:embed="rId5">
            <a:alphaModFix/>
          </a:blip>
          <a:stretch>
            <a:fillRect/>
          </a:stretch>
        </p:blipFill>
        <p:spPr>
          <a:xfrm>
            <a:off x="442101" y="499950"/>
            <a:ext cx="3574725" cy="4143600"/>
          </a:xfrm>
          <a:prstGeom prst="rect">
            <a:avLst/>
          </a:prstGeom>
          <a:noFill/>
          <a:ln>
            <a:noFill/>
          </a:ln>
        </p:spPr>
      </p:pic>
      <p:sp>
        <p:nvSpPr>
          <p:cNvPr id="106" name="Google Shape;106;p17"/>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Alexander</a:t>
            </a:r>
            <a:endParaRPr>
              <a:solidFill>
                <a:srgbClr val="FFFFFF"/>
              </a:solidFill>
            </a:endParaRPr>
          </a:p>
        </p:txBody>
      </p:sp>
      <p:sp>
        <p:nvSpPr>
          <p:cNvPr id="107" name="Google Shape;107;p17"/>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Codebase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QA Tester</a:t>
            </a:r>
            <a:endParaRPr sz="1300">
              <a:solidFill>
                <a:srgbClr val="F3F3F3"/>
              </a:solidFill>
              <a:latin typeface="Roboto"/>
              <a:ea typeface="Roboto"/>
              <a:cs typeface="Roboto"/>
              <a:sym typeface="Roboto"/>
            </a:endParaRPr>
          </a:p>
          <a:p>
            <a:pPr marL="0" lvl="0" indent="0" algn="ctr" rtl="0">
              <a:spcBef>
                <a:spcPts val="200"/>
              </a:spcBef>
              <a:spcAft>
                <a:spcPts val="0"/>
              </a:spcAft>
              <a:buNone/>
            </a:pPr>
            <a:endParaRPr/>
          </a:p>
        </p:txBody>
      </p:sp>
      <p:pic>
        <p:nvPicPr>
          <p:cNvPr id="108" name="Google Shape;108;p17"/>
          <p:cNvPicPr preferRelativeResize="0"/>
          <p:nvPr/>
        </p:nvPicPr>
        <p:blipFill>
          <a:blip r:embed="rId6">
            <a:alphaModFix/>
          </a:blip>
          <a:stretch>
            <a:fillRect/>
          </a:stretch>
        </p:blipFill>
        <p:spPr>
          <a:xfrm>
            <a:off x="7596150" y="529850"/>
            <a:ext cx="1107077" cy="1107077"/>
          </a:xfrm>
          <a:prstGeom prst="rect">
            <a:avLst/>
          </a:prstGeom>
          <a:noFill/>
          <a:ln>
            <a:noFill/>
          </a:ln>
        </p:spPr>
      </p:pic>
      <p:sp>
        <p:nvSpPr>
          <p:cNvPr id="109" name="Google Shape;109;p17"/>
          <p:cNvSpPr txBox="1"/>
          <p:nvPr/>
        </p:nvSpPr>
        <p:spPr>
          <a:xfrm>
            <a:off x="6565625" y="46695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7">
                  <a:extLst>
                    <a:ext uri="{A12FA001-AC4F-418D-AE19-62706E023703}">
                      <ahyp:hlinkClr xmlns:ahyp="http://schemas.microsoft.com/office/drawing/2018/hyperlinkcolor" val="tx"/>
                    </a:ext>
                  </a:extLst>
                </a:hlinkClick>
              </a:rPr>
              <a:t>@alexpritc</a:t>
            </a:r>
            <a:endParaRPr sz="1300" dirty="0">
              <a:solidFill>
                <a:schemeClr val="bg1"/>
              </a:solidFill>
              <a:latin typeface="Roboto"/>
              <a:ea typeface="Roboto"/>
              <a:cs typeface="Roboto"/>
              <a:sym typeface="Roboto"/>
            </a:endParaRPr>
          </a:p>
        </p:txBody>
      </p:sp>
      <p:pic>
        <p:nvPicPr>
          <p:cNvPr id="110" name="Google Shape;110;p17"/>
          <p:cNvPicPr preferRelativeResize="0"/>
          <p:nvPr/>
        </p:nvPicPr>
        <p:blipFill>
          <a:blip r:embed="rId8">
            <a:alphaModFix/>
          </a:blip>
          <a:stretch>
            <a:fillRect/>
          </a:stretch>
        </p:blipFill>
        <p:spPr>
          <a:xfrm>
            <a:off x="7258088" y="4764625"/>
            <a:ext cx="190500" cy="190500"/>
          </a:xfrm>
          <a:prstGeom prst="rect">
            <a:avLst/>
          </a:prstGeom>
          <a:noFill/>
          <a:ln>
            <a:noFill/>
          </a:ln>
        </p:spPr>
      </p:pic>
      <p:pic>
        <p:nvPicPr>
          <p:cNvPr id="4" name="Audio 3">
            <a:hlinkClick r:id="" action="ppaction://media"/>
            <a:extLst>
              <a:ext uri="{FF2B5EF4-FFF2-40B4-BE49-F238E27FC236}">
                <a16:creationId xmlns:a16="http://schemas.microsoft.com/office/drawing/2014/main" id="{E0FAD778-B151-584C-B985-0EE92F772E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27"/>
    </mc:Choice>
    <mc:Fallback xmlns="">
      <p:transition spd="slow" advTm="1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8"/>
          <p:cNvSpPr txBox="1">
            <a:spLocks noGrp="1"/>
          </p:cNvSpPr>
          <p:nvPr>
            <p:ph type="title"/>
          </p:nvPr>
        </p:nvSpPr>
        <p:spPr>
          <a:xfrm>
            <a:off x="5341925" y="792325"/>
            <a:ext cx="4045200" cy="13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Solomon</a:t>
            </a:r>
            <a:endParaRPr>
              <a:solidFill>
                <a:srgbClr val="FFFFFF"/>
              </a:solidFill>
            </a:endParaRPr>
          </a:p>
        </p:txBody>
      </p:sp>
      <p:sp>
        <p:nvSpPr>
          <p:cNvPr id="117" name="Google Shape;117;p18"/>
          <p:cNvSpPr txBox="1">
            <a:spLocks noGrp="1"/>
          </p:cNvSpPr>
          <p:nvPr>
            <p:ph type="subTitle" idx="1"/>
          </p:nvPr>
        </p:nvSpPr>
        <p:spPr>
          <a:xfrm>
            <a:off x="5341925" y="2380975"/>
            <a:ext cx="3215400" cy="1345500"/>
          </a:xfrm>
          <a:prstGeom prst="rect">
            <a:avLst/>
          </a:prstGeom>
        </p:spPr>
        <p:txBody>
          <a:bodyPr spcFirstLastPara="1" wrap="square" lIns="91425" tIns="91425" rIns="91425" bIns="91425" anchor="t" anchorCtr="0">
            <a:noAutofit/>
          </a:bodyPr>
          <a:lstStyle/>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Primary Role:</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Technical Lead</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Secondary Role(s):</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0"/>
              </a:spcAft>
              <a:buNone/>
            </a:pPr>
            <a:r>
              <a:rPr lang="en" sz="1300">
                <a:solidFill>
                  <a:srgbClr val="F3F3F3"/>
                </a:solidFill>
                <a:latin typeface="Roboto"/>
                <a:ea typeface="Roboto"/>
                <a:cs typeface="Roboto"/>
                <a:sym typeface="Roboto"/>
              </a:rPr>
              <a:t> - Repo Manager</a:t>
            </a:r>
            <a:endParaRPr sz="1300">
              <a:solidFill>
                <a:srgbClr val="F3F3F3"/>
              </a:solidFill>
              <a:latin typeface="Roboto"/>
              <a:ea typeface="Roboto"/>
              <a:cs typeface="Roboto"/>
              <a:sym typeface="Roboto"/>
            </a:endParaRPr>
          </a:p>
          <a:p>
            <a:pPr marL="0" lvl="0" indent="0" algn="l" rtl="0">
              <a:lnSpc>
                <a:spcPct val="40000"/>
              </a:lnSpc>
              <a:spcBef>
                <a:spcPts val="1200"/>
              </a:spcBef>
              <a:spcAft>
                <a:spcPts val="200"/>
              </a:spcAft>
              <a:buNone/>
            </a:pPr>
            <a:r>
              <a:rPr lang="en" sz="1300">
                <a:solidFill>
                  <a:srgbClr val="F3F3F3"/>
                </a:solidFill>
                <a:latin typeface="Roboto"/>
                <a:ea typeface="Roboto"/>
                <a:cs typeface="Roboto"/>
                <a:sym typeface="Roboto"/>
              </a:rPr>
              <a:t> - Technical Relations manager</a:t>
            </a:r>
            <a:endParaRPr sz="1300">
              <a:solidFill>
                <a:srgbClr val="F3F3F3"/>
              </a:solidFill>
              <a:latin typeface="Roboto"/>
              <a:ea typeface="Roboto"/>
              <a:cs typeface="Roboto"/>
              <a:sym typeface="Roboto"/>
            </a:endParaRPr>
          </a:p>
        </p:txBody>
      </p:sp>
      <p:pic>
        <p:nvPicPr>
          <p:cNvPr id="118" name="Google Shape;118;p18"/>
          <p:cNvPicPr preferRelativeResize="0"/>
          <p:nvPr/>
        </p:nvPicPr>
        <p:blipFill>
          <a:blip r:embed="rId5">
            <a:alphaModFix/>
          </a:blip>
          <a:stretch>
            <a:fillRect/>
          </a:stretch>
        </p:blipFill>
        <p:spPr>
          <a:xfrm>
            <a:off x="7596150" y="529850"/>
            <a:ext cx="1107077" cy="1107077"/>
          </a:xfrm>
          <a:prstGeom prst="rect">
            <a:avLst/>
          </a:prstGeom>
          <a:noFill/>
          <a:ln>
            <a:noFill/>
          </a:ln>
        </p:spPr>
      </p:pic>
      <p:sp>
        <p:nvSpPr>
          <p:cNvPr id="119" name="Google Shape;119;p18"/>
          <p:cNvSpPr txBox="1"/>
          <p:nvPr/>
        </p:nvSpPr>
        <p:spPr>
          <a:xfrm>
            <a:off x="6424475" y="4668900"/>
            <a:ext cx="1766700" cy="47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u="sng" dirty="0">
                <a:solidFill>
                  <a:schemeClr val="bg1"/>
                </a:solidFill>
                <a:latin typeface="Roboto"/>
                <a:ea typeface="Roboto"/>
                <a:cs typeface="Roboto"/>
                <a:sym typeface="Roboto"/>
                <a:hlinkClick r:id="rId6">
                  <a:extLst>
                    <a:ext uri="{A12FA001-AC4F-418D-AE19-62706E023703}">
                      <ahyp:hlinkClr xmlns:ahyp="http://schemas.microsoft.com/office/drawing/2018/hyperlinkcolor" val="tx"/>
                    </a:ext>
                  </a:extLst>
                </a:hlinkClick>
              </a:rPr>
              <a:t>@slmnio</a:t>
            </a:r>
            <a:endParaRPr sz="1300" dirty="0">
              <a:solidFill>
                <a:schemeClr val="bg1"/>
              </a:solidFill>
              <a:latin typeface="Roboto"/>
              <a:ea typeface="Roboto"/>
              <a:cs typeface="Roboto"/>
              <a:sym typeface="Roboto"/>
            </a:endParaRPr>
          </a:p>
        </p:txBody>
      </p:sp>
      <p:pic>
        <p:nvPicPr>
          <p:cNvPr id="120" name="Google Shape;120;p18"/>
          <p:cNvPicPr preferRelativeResize="0"/>
          <p:nvPr/>
        </p:nvPicPr>
        <p:blipFill>
          <a:blip r:embed="rId7">
            <a:alphaModFix/>
          </a:blip>
          <a:stretch>
            <a:fillRect/>
          </a:stretch>
        </p:blipFill>
        <p:spPr>
          <a:xfrm>
            <a:off x="7258088" y="4764625"/>
            <a:ext cx="190500" cy="190500"/>
          </a:xfrm>
          <a:prstGeom prst="rect">
            <a:avLst/>
          </a:prstGeom>
          <a:noFill/>
          <a:ln>
            <a:noFill/>
          </a:ln>
        </p:spPr>
      </p:pic>
      <p:pic>
        <p:nvPicPr>
          <p:cNvPr id="1026" name="Picture 2">
            <a:extLst>
              <a:ext uri="{FF2B5EF4-FFF2-40B4-BE49-F238E27FC236}">
                <a16:creationId xmlns:a16="http://schemas.microsoft.com/office/drawing/2014/main" id="{27DE550C-9DFD-47F8-97F8-E414E113B8E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358" t="8831" r="23536" b="32293"/>
          <a:stretch/>
        </p:blipFill>
        <p:spPr bwMode="auto">
          <a:xfrm>
            <a:off x="713439" y="340760"/>
            <a:ext cx="2945201" cy="4461980"/>
          </a:xfrm>
          <a:prstGeom prst="rect">
            <a:avLst/>
          </a:prstGeom>
          <a:noFill/>
          <a:extLst>
            <a:ext uri="{909E8E84-426E-40DD-AFC4-6F175D3DCCD1}">
              <a14:hiddenFill xmlns:a14="http://schemas.microsoft.com/office/drawing/2010/main">
                <a:solidFill>
                  <a:srgbClr val="FFFFFF"/>
                </a:solidFill>
              </a14:hiddenFill>
            </a:ext>
          </a:extLst>
        </p:spPr>
      </p:pic>
      <p:pic>
        <p:nvPicPr>
          <p:cNvPr id="7" name="vo-intro">
            <a:hlinkClick r:id="" action="ppaction://media"/>
            <a:extLst>
              <a:ext uri="{FF2B5EF4-FFF2-40B4-BE49-F238E27FC236}">
                <a16:creationId xmlns:a16="http://schemas.microsoft.com/office/drawing/2014/main" id="{BE8AA2EA-A15F-4CF0-880D-0F668034682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326165" y="145142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78"/>
    </mc:Choice>
    <mc:Fallback>
      <p:transition spd="slow" advTm="16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Project</a:t>
            </a:r>
            <a:endParaRPr/>
          </a:p>
        </p:txBody>
      </p:sp>
      <p:pic>
        <p:nvPicPr>
          <p:cNvPr id="126" name="Google Shape;126;p19"/>
          <p:cNvPicPr preferRelativeResize="0"/>
          <p:nvPr/>
        </p:nvPicPr>
        <p:blipFill>
          <a:blip r:embed="rId3">
            <a:alphaModFix/>
          </a:blip>
          <a:stretch>
            <a:fillRect/>
          </a:stretch>
        </p:blipFill>
        <p:spPr>
          <a:xfrm>
            <a:off x="7596150" y="529850"/>
            <a:ext cx="1107077" cy="11070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p:nvPr/>
        </p:nvSpPr>
        <p:spPr>
          <a:xfrm>
            <a:off x="2275675" y="1396550"/>
            <a:ext cx="6202200" cy="166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2"/>
                </a:solidFill>
                <a:latin typeface="Lato"/>
                <a:ea typeface="Lato"/>
                <a:cs typeface="Lato"/>
                <a:sym typeface="Lato"/>
              </a:rPr>
              <a:t>Relevant info:</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Freelance developer and designer</a:t>
            </a:r>
            <a:endParaRPr sz="1800" dirty="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dirty="0">
                <a:solidFill>
                  <a:schemeClr val="dk2"/>
                </a:solidFill>
                <a:latin typeface="Lato"/>
                <a:ea typeface="Lato"/>
                <a:cs typeface="Lato"/>
                <a:sym typeface="Lato"/>
              </a:rPr>
              <a:t>Plymouth Based</a:t>
            </a:r>
            <a:endParaRPr sz="1800" dirty="0">
              <a:solidFill>
                <a:schemeClr val="dk2"/>
              </a:solidFill>
              <a:latin typeface="Lato"/>
              <a:ea typeface="Lato"/>
              <a:cs typeface="Lato"/>
              <a:sym typeface="Lato"/>
            </a:endParaRPr>
          </a:p>
          <a:p>
            <a:pPr marL="457200" lvl="0" indent="-336550" algn="l" rtl="0">
              <a:lnSpc>
                <a:spcPct val="115000"/>
              </a:lnSpc>
              <a:spcBef>
                <a:spcPts val="0"/>
              </a:spcBef>
              <a:spcAft>
                <a:spcPts val="0"/>
              </a:spcAft>
              <a:buClr>
                <a:schemeClr val="dk2"/>
              </a:buClr>
              <a:buSzPts val="1700"/>
              <a:buFont typeface="Lato"/>
              <a:buChar char="●"/>
            </a:pPr>
            <a:r>
              <a:rPr lang="en" sz="1800" dirty="0">
                <a:solidFill>
                  <a:schemeClr val="dk2"/>
                </a:solidFill>
                <a:latin typeface="Lato"/>
                <a:ea typeface="Lato"/>
                <a:cs typeface="Lato"/>
                <a:sym typeface="Lato"/>
              </a:rPr>
              <a:t>Experien</a:t>
            </a:r>
            <a:r>
              <a:rPr lang="en" sz="1700" dirty="0">
                <a:solidFill>
                  <a:schemeClr val="dk2"/>
                </a:solidFill>
                <a:latin typeface="Lato"/>
                <a:ea typeface="Lato"/>
                <a:cs typeface="Lato"/>
                <a:sym typeface="Lato"/>
              </a:rPr>
              <a:t>ce with web design and game development in Unity</a:t>
            </a:r>
            <a:endParaRPr sz="1800" dirty="0">
              <a:latin typeface="Lato"/>
              <a:ea typeface="Lato"/>
              <a:cs typeface="Lato"/>
              <a:sym typeface="Lato"/>
            </a:endParaRPr>
          </a:p>
          <a:p>
            <a:pPr marL="0" lvl="0" indent="0" algn="l" rtl="0">
              <a:lnSpc>
                <a:spcPct val="115000"/>
              </a:lnSpc>
              <a:spcBef>
                <a:spcPts val="0"/>
              </a:spcBef>
              <a:spcAft>
                <a:spcPts val="0"/>
              </a:spcAft>
              <a:buNone/>
            </a:pPr>
            <a:endParaRPr sz="1700" dirty="0">
              <a:latin typeface="Lato"/>
              <a:ea typeface="Lato"/>
              <a:cs typeface="Lato"/>
              <a:sym typeface="Lato"/>
            </a:endParaRPr>
          </a:p>
        </p:txBody>
      </p:sp>
      <p:sp>
        <p:nvSpPr>
          <p:cNvPr id="132" name="Google Shape;132;p20"/>
          <p:cNvSpPr txBox="1"/>
          <p:nvPr/>
        </p:nvSpPr>
        <p:spPr>
          <a:xfrm>
            <a:off x="2217650" y="2939020"/>
            <a:ext cx="6147300" cy="28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latin typeface="Lato"/>
                <a:ea typeface="Lato"/>
                <a:cs typeface="Lato"/>
                <a:sym typeface="Lato"/>
              </a:rPr>
              <a:t>His Pitch:</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Multiplayer game for all ages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To be played by him and his kids</a:t>
            </a:r>
            <a:endParaRPr sz="1800" dirty="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dirty="0">
                <a:latin typeface="Lato"/>
                <a:ea typeface="Lato"/>
                <a:cs typeface="Lato"/>
                <a:sym typeface="Lato"/>
              </a:rPr>
              <a:t>Allow young children to be a part of their parents</a:t>
            </a:r>
            <a:br>
              <a:rPr lang="en" sz="1800" dirty="0">
                <a:latin typeface="Lato"/>
                <a:ea typeface="Lato"/>
                <a:cs typeface="Lato"/>
                <a:sym typeface="Lato"/>
              </a:rPr>
            </a:br>
            <a:r>
              <a:rPr lang="en" sz="1800" dirty="0">
                <a:latin typeface="Lato"/>
                <a:ea typeface="Lato"/>
                <a:cs typeface="Lato"/>
                <a:sym typeface="Lato"/>
              </a:rPr>
              <a:t>games</a:t>
            </a:r>
            <a:endParaRPr sz="1800" dirty="0">
              <a:latin typeface="Lato"/>
              <a:ea typeface="Lato"/>
              <a:cs typeface="Lato"/>
              <a:sym typeface="Lato"/>
            </a:endParaRPr>
          </a:p>
        </p:txBody>
      </p:sp>
      <p:sp>
        <p:nvSpPr>
          <p:cNvPr id="133" name="Google Shape;133;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Client      -        Luke McGowan</a:t>
            </a:r>
            <a:endParaRPr/>
          </a:p>
        </p:txBody>
      </p:sp>
      <p:pic>
        <p:nvPicPr>
          <p:cNvPr id="134" name="Google Shape;134;p20"/>
          <p:cNvPicPr preferRelativeResize="0"/>
          <p:nvPr/>
        </p:nvPicPr>
        <p:blipFill>
          <a:blip r:embed="rId5">
            <a:alphaModFix/>
          </a:blip>
          <a:stretch>
            <a:fillRect/>
          </a:stretch>
        </p:blipFill>
        <p:spPr>
          <a:xfrm>
            <a:off x="163950" y="104275"/>
            <a:ext cx="1107077" cy="1107077"/>
          </a:xfrm>
          <a:prstGeom prst="rect">
            <a:avLst/>
          </a:prstGeom>
          <a:noFill/>
          <a:ln>
            <a:noFill/>
          </a:ln>
        </p:spPr>
      </p:pic>
      <p:pic>
        <p:nvPicPr>
          <p:cNvPr id="135" name="Google Shape;135;p20"/>
          <p:cNvPicPr preferRelativeResize="0"/>
          <p:nvPr/>
        </p:nvPicPr>
        <p:blipFill>
          <a:blip r:embed="rId6">
            <a:alphaModFix/>
          </a:blip>
          <a:stretch>
            <a:fillRect/>
          </a:stretch>
        </p:blipFill>
        <p:spPr>
          <a:xfrm>
            <a:off x="468525" y="1396550"/>
            <a:ext cx="1542475" cy="1542475"/>
          </a:xfrm>
          <a:prstGeom prst="rect">
            <a:avLst/>
          </a:prstGeom>
          <a:noFill/>
          <a:ln>
            <a:noFill/>
          </a:ln>
        </p:spPr>
      </p:pic>
      <p:sp>
        <p:nvSpPr>
          <p:cNvPr id="136" name="Google Shape;136;p20"/>
          <p:cNvSpPr txBox="1"/>
          <p:nvPr/>
        </p:nvSpPr>
        <p:spPr>
          <a:xfrm>
            <a:off x="779050" y="2939025"/>
            <a:ext cx="1232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7"/>
              </a:rPr>
              <a:t>Luke McGowan</a:t>
            </a:r>
            <a:endParaRPr/>
          </a:p>
        </p:txBody>
      </p:sp>
      <p:pic>
        <p:nvPicPr>
          <p:cNvPr id="137" name="Google Shape;137;p20"/>
          <p:cNvPicPr preferRelativeResize="0"/>
          <p:nvPr/>
        </p:nvPicPr>
        <p:blipFill>
          <a:blip r:embed="rId8">
            <a:alphaModFix/>
          </a:blip>
          <a:stretch>
            <a:fillRect/>
          </a:stretch>
        </p:blipFill>
        <p:spPr>
          <a:xfrm>
            <a:off x="550675" y="2939020"/>
            <a:ext cx="333600" cy="333600"/>
          </a:xfrm>
          <a:prstGeom prst="rect">
            <a:avLst/>
          </a:prstGeom>
          <a:noFill/>
          <a:ln>
            <a:noFill/>
          </a:ln>
        </p:spPr>
      </p:pic>
      <p:pic>
        <p:nvPicPr>
          <p:cNvPr id="2" name="Audio 1">
            <a:hlinkClick r:id="" action="ppaction://media"/>
            <a:extLst>
              <a:ext uri="{FF2B5EF4-FFF2-40B4-BE49-F238E27FC236}">
                <a16:creationId xmlns:a16="http://schemas.microsoft.com/office/drawing/2014/main" id="{20159DBC-3616-4359-8A77-2BD524E9043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133"/>
    </mc:Choice>
    <mc:Fallback xmlns="">
      <p:transition spd="slow" advTm="40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1">
                                            <p:txEl>
                                              <p:pRg st="0" end="0"/>
                                            </p:txEl>
                                          </p:spTgt>
                                        </p:tgtEl>
                                        <p:attrNameLst>
                                          <p:attrName>style.visibility</p:attrName>
                                        </p:attrNameLst>
                                      </p:cBhvr>
                                      <p:to>
                                        <p:strVal val="visible"/>
                                      </p:to>
                                    </p:set>
                                    <p:animEffect transition="in" filter="fade">
                                      <p:cBhvr>
                                        <p:cTn id="11" dur="1000"/>
                                        <p:tgtEl>
                                          <p:spTgt spid="1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
                                            <p:txEl>
                                              <p:pRg st="1" end="1"/>
                                            </p:txEl>
                                          </p:spTgt>
                                        </p:tgtEl>
                                        <p:attrNameLst>
                                          <p:attrName>style.visibility</p:attrName>
                                        </p:attrNameLst>
                                      </p:cBhvr>
                                      <p:to>
                                        <p:strVal val="visible"/>
                                      </p:to>
                                    </p:set>
                                    <p:animEffect transition="in" filter="fade">
                                      <p:cBhvr>
                                        <p:cTn id="16" dur="1000"/>
                                        <p:tgtEl>
                                          <p:spTgt spid="1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xEl>
                                              <p:pRg st="2" end="2"/>
                                            </p:txEl>
                                          </p:spTgt>
                                        </p:tgtEl>
                                        <p:attrNameLst>
                                          <p:attrName>style.visibility</p:attrName>
                                        </p:attrNameLst>
                                      </p:cBhvr>
                                      <p:to>
                                        <p:strVal val="visible"/>
                                      </p:to>
                                    </p:set>
                                    <p:animEffect transition="in" filter="fade">
                                      <p:cBhvr>
                                        <p:cTn id="21" dur="1000"/>
                                        <p:tgtEl>
                                          <p:spTgt spid="1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1">
                                            <p:txEl>
                                              <p:pRg st="3" end="3"/>
                                            </p:txEl>
                                          </p:spTgt>
                                        </p:tgtEl>
                                        <p:attrNameLst>
                                          <p:attrName>style.visibility</p:attrName>
                                        </p:attrNameLst>
                                      </p:cBhvr>
                                      <p:to>
                                        <p:strVal val="visible"/>
                                      </p:to>
                                    </p:set>
                                    <p:animEffect transition="in" filter="fade">
                                      <p:cBhvr>
                                        <p:cTn id="26" dur="1000"/>
                                        <p:tgtEl>
                                          <p:spTgt spid="1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31">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31">
                                            <p:txEl>
                                              <p:pRg st="1" end="1"/>
                                            </p:txEl>
                                          </p:spTgt>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1">
                                            <p:txEl>
                                              <p:pRg st="2" end="2"/>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1">
                                            <p:txEl>
                                              <p:pRg st="3" end="3"/>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2">
                                            <p:txEl>
                                              <p:pRg st="0" end="0"/>
                                            </p:txEl>
                                          </p:spTgt>
                                        </p:tgtEl>
                                        <p:attrNameLst>
                                          <p:attrName>style.visibility</p:attrName>
                                        </p:attrNameLst>
                                      </p:cBhvr>
                                      <p:to>
                                        <p:strVal val="visible"/>
                                      </p:to>
                                    </p:set>
                                    <p:animEffect transition="in" filter="fade">
                                      <p:cBhvr>
                                        <p:cTn id="41" dur="1000"/>
                                        <p:tgtEl>
                                          <p:spTgt spid="132">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2">
                                            <p:txEl>
                                              <p:pRg st="1" end="1"/>
                                            </p:txEl>
                                          </p:spTgt>
                                        </p:tgtEl>
                                        <p:attrNameLst>
                                          <p:attrName>style.visibility</p:attrName>
                                        </p:attrNameLst>
                                      </p:cBhvr>
                                      <p:to>
                                        <p:strVal val="visible"/>
                                      </p:to>
                                    </p:set>
                                    <p:animEffect transition="in" filter="fade">
                                      <p:cBhvr>
                                        <p:cTn id="46" dur="1000"/>
                                        <p:tgtEl>
                                          <p:spTgt spid="132">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2">
                                            <p:txEl>
                                              <p:pRg st="2" end="2"/>
                                            </p:txEl>
                                          </p:spTgt>
                                        </p:tgtEl>
                                        <p:attrNameLst>
                                          <p:attrName>style.visibility</p:attrName>
                                        </p:attrNameLst>
                                      </p:cBhvr>
                                      <p:to>
                                        <p:strVal val="visible"/>
                                      </p:to>
                                    </p:set>
                                    <p:animEffect transition="in" filter="fade">
                                      <p:cBhvr>
                                        <p:cTn id="51" dur="1000"/>
                                        <p:tgtEl>
                                          <p:spTgt spid="132">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2">
                                            <p:txEl>
                                              <p:pRg st="3" end="3"/>
                                            </p:txEl>
                                          </p:spTgt>
                                        </p:tgtEl>
                                        <p:attrNameLst>
                                          <p:attrName>style.visibility</p:attrName>
                                        </p:attrNameLst>
                                      </p:cBhvr>
                                      <p:to>
                                        <p:strVal val="visible"/>
                                      </p:to>
                                    </p:set>
                                    <p:animEffect transition="in" filter="fade">
                                      <p:cBhvr>
                                        <p:cTn id="56" dur="1000"/>
                                        <p:tgtEl>
                                          <p:spTgt spid="1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691625" y="439400"/>
            <a:ext cx="70857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Legal, Social, Ethical and Professional issues </a:t>
            </a:r>
            <a:endParaRPr/>
          </a:p>
          <a:p>
            <a:pPr marL="0" lvl="0" indent="0" algn="l" rtl="0">
              <a:spcBef>
                <a:spcPts val="0"/>
              </a:spcBef>
              <a:spcAft>
                <a:spcPts val="0"/>
              </a:spcAft>
              <a:buNone/>
            </a:pPr>
            <a:endParaRPr/>
          </a:p>
        </p:txBody>
      </p:sp>
      <p:pic>
        <p:nvPicPr>
          <p:cNvPr id="143" name="Google Shape;143;p21"/>
          <p:cNvPicPr preferRelativeResize="0"/>
          <p:nvPr/>
        </p:nvPicPr>
        <p:blipFill>
          <a:blip r:embed="rId6">
            <a:alphaModFix/>
          </a:blip>
          <a:stretch>
            <a:fillRect/>
          </a:stretch>
        </p:blipFill>
        <p:spPr>
          <a:xfrm>
            <a:off x="163950" y="104275"/>
            <a:ext cx="1107077" cy="1107077"/>
          </a:xfrm>
          <a:prstGeom prst="rect">
            <a:avLst/>
          </a:prstGeom>
          <a:noFill/>
          <a:ln>
            <a:noFill/>
          </a:ln>
        </p:spPr>
      </p:pic>
      <p:sp>
        <p:nvSpPr>
          <p:cNvPr id="144" name="Google Shape;144;p21"/>
          <p:cNvSpPr txBox="1">
            <a:spLocks noGrp="1"/>
          </p:cNvSpPr>
          <p:nvPr>
            <p:ph type="body" idx="1"/>
          </p:nvPr>
        </p:nvSpPr>
        <p:spPr>
          <a:xfrm>
            <a:off x="563400" y="1368250"/>
            <a:ext cx="8017200" cy="27816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b="1"/>
          </a:p>
          <a:p>
            <a:pPr marL="0" lvl="0" indent="0" algn="l" rtl="0">
              <a:lnSpc>
                <a:spcPct val="100000"/>
              </a:lnSpc>
              <a:spcBef>
                <a:spcPts val="0"/>
              </a:spcBef>
              <a:spcAft>
                <a:spcPts val="0"/>
              </a:spcAft>
              <a:buNone/>
            </a:pPr>
            <a:r>
              <a:rPr lang="en" b="1"/>
              <a:t>A game targeted at under 10s:</a:t>
            </a:r>
            <a:endParaRPr/>
          </a:p>
          <a:p>
            <a:pPr marL="457200" lvl="0" indent="-342900" algn="l" rtl="0">
              <a:lnSpc>
                <a:spcPct val="100000"/>
              </a:lnSpc>
              <a:spcBef>
                <a:spcPts val="0"/>
              </a:spcBef>
              <a:spcAft>
                <a:spcPts val="0"/>
              </a:spcAft>
              <a:buSzPts val="1800"/>
              <a:buChar char="●"/>
            </a:pPr>
            <a:r>
              <a:rPr lang="en"/>
              <a:t>They don't need to enter any personal data or register an account</a:t>
            </a:r>
            <a:endParaRPr/>
          </a:p>
          <a:p>
            <a:pPr marL="457200" lvl="0" indent="-342900" algn="l" rtl="0">
              <a:lnSpc>
                <a:spcPct val="100000"/>
              </a:lnSpc>
              <a:spcBef>
                <a:spcPts val="0"/>
              </a:spcBef>
              <a:spcAft>
                <a:spcPts val="0"/>
              </a:spcAft>
              <a:buSzPts val="1800"/>
              <a:buChar char="●"/>
            </a:pPr>
            <a:r>
              <a:rPr lang="en"/>
              <a:t>No explicit themes (e.g. gambling, sex, drugs)</a:t>
            </a:r>
            <a:endParaRPr/>
          </a:p>
          <a:p>
            <a:pPr marL="457200" lvl="0" indent="-342900" algn="l" rtl="0">
              <a:lnSpc>
                <a:spcPct val="100000"/>
              </a:lnSpc>
              <a:spcBef>
                <a:spcPts val="0"/>
              </a:spcBef>
              <a:spcAft>
                <a:spcPts val="0"/>
              </a:spcAft>
              <a:buSzPts val="1800"/>
              <a:buChar char="●"/>
            </a:pPr>
            <a:r>
              <a:rPr lang="en"/>
              <a:t>No graphic violence or language</a:t>
            </a:r>
            <a:endParaRPr/>
          </a:p>
          <a:p>
            <a:pPr marL="457200" lvl="0" indent="-342900" algn="l" rtl="0">
              <a:lnSpc>
                <a:spcPct val="100000"/>
              </a:lnSpc>
              <a:spcBef>
                <a:spcPts val="0"/>
              </a:spcBef>
              <a:spcAft>
                <a:spcPts val="0"/>
              </a:spcAft>
              <a:buSzPts val="1800"/>
              <a:buChar char="●"/>
            </a:pPr>
            <a:r>
              <a:rPr lang="en"/>
              <a:t>No microtransactions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b="1"/>
              <a:t>Handling people’s data:</a:t>
            </a:r>
            <a:endParaRPr b="1"/>
          </a:p>
          <a:p>
            <a:pPr marL="457200" lvl="0" indent="-342900" algn="l" rtl="0">
              <a:lnSpc>
                <a:spcPct val="100000"/>
              </a:lnSpc>
              <a:spcBef>
                <a:spcPts val="0"/>
              </a:spcBef>
              <a:spcAft>
                <a:spcPts val="0"/>
              </a:spcAft>
              <a:buSzPts val="1800"/>
              <a:buChar char="●"/>
            </a:pPr>
            <a:r>
              <a:rPr lang="en"/>
              <a:t>We asked participants in our user testing</a:t>
            </a:r>
            <a:br>
              <a:rPr lang="en"/>
            </a:br>
            <a:r>
              <a:rPr lang="en"/>
              <a:t>sessions to sign a consent form.</a:t>
            </a:r>
            <a:endParaRPr/>
          </a:p>
          <a:p>
            <a:pPr marL="457200" lvl="0" indent="-342900" algn="l" rtl="0">
              <a:lnSpc>
                <a:spcPct val="100000"/>
              </a:lnSpc>
              <a:spcBef>
                <a:spcPts val="0"/>
              </a:spcBef>
              <a:spcAft>
                <a:spcPts val="0"/>
              </a:spcAft>
              <a:buSzPts val="1800"/>
              <a:buChar char="●"/>
            </a:pPr>
            <a:r>
              <a:rPr lang="en"/>
              <a:t>We explained who will see their data and what </a:t>
            </a:r>
            <a:br>
              <a:rPr lang="en"/>
            </a:br>
            <a:r>
              <a:rPr lang="en"/>
              <a:t>it will be used for (informed consent).</a:t>
            </a:r>
            <a:endParaRPr/>
          </a:p>
        </p:txBody>
      </p:sp>
      <p:pic>
        <p:nvPicPr>
          <p:cNvPr id="145" name="Google Shape;145;p21"/>
          <p:cNvPicPr preferRelativeResize="0"/>
          <p:nvPr/>
        </p:nvPicPr>
        <p:blipFill>
          <a:blip r:embed="rId7">
            <a:alphaModFix/>
          </a:blip>
          <a:stretch>
            <a:fillRect/>
          </a:stretch>
        </p:blipFill>
        <p:spPr>
          <a:xfrm>
            <a:off x="5837950" y="2495500"/>
            <a:ext cx="2742650" cy="1696175"/>
          </a:xfrm>
          <a:prstGeom prst="rect">
            <a:avLst/>
          </a:prstGeom>
          <a:noFill/>
          <a:ln>
            <a:noFill/>
          </a:ln>
        </p:spPr>
      </p:pic>
      <p:pic>
        <p:nvPicPr>
          <p:cNvPr id="146" name="Google Shape;146;p21"/>
          <p:cNvPicPr preferRelativeResize="0"/>
          <p:nvPr/>
        </p:nvPicPr>
        <p:blipFill>
          <a:blip r:embed="rId8">
            <a:alphaModFix/>
          </a:blip>
          <a:stretch>
            <a:fillRect/>
          </a:stretch>
        </p:blipFill>
        <p:spPr>
          <a:xfrm>
            <a:off x="7738300" y="1271213"/>
            <a:ext cx="842300" cy="1027875"/>
          </a:xfrm>
          <a:prstGeom prst="rect">
            <a:avLst/>
          </a:prstGeom>
          <a:noFill/>
          <a:ln>
            <a:noFill/>
          </a:ln>
        </p:spPr>
      </p:pic>
      <p:pic>
        <p:nvPicPr>
          <p:cNvPr id="6" name="Audio 5">
            <a:hlinkClick r:id="" action="ppaction://media"/>
            <a:extLst>
              <a:ext uri="{FF2B5EF4-FFF2-40B4-BE49-F238E27FC236}">
                <a16:creationId xmlns:a16="http://schemas.microsoft.com/office/drawing/2014/main" id="{1E19F249-FF6E-41CF-BF29-70D26330E12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18500" y="4318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0255"/>
    </mc:Choice>
    <mc:Fallback xmlns="">
      <p:transition spd="slow" advTm="70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4">
                                            <p:txEl>
                                              <p:pRg st="0" end="0"/>
                                            </p:txEl>
                                          </p:spTgt>
                                        </p:tgtEl>
                                        <p:attrNameLst>
                                          <p:attrName>style.visibility</p:attrName>
                                        </p:attrNameLst>
                                      </p:cBhvr>
                                      <p:to>
                                        <p:strVal val="visible"/>
                                      </p:to>
                                    </p:set>
                                    <p:animEffect transition="in" filter="fade">
                                      <p:cBhvr>
                                        <p:cTn id="11" dur="1000"/>
                                        <p:tgtEl>
                                          <p:spTgt spid="14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4">
                                            <p:txEl>
                                              <p:pRg st="1" end="1"/>
                                            </p:txEl>
                                          </p:spTgt>
                                        </p:tgtEl>
                                        <p:attrNameLst>
                                          <p:attrName>style.visibility</p:attrName>
                                        </p:attrNameLst>
                                      </p:cBhvr>
                                      <p:to>
                                        <p:strVal val="visible"/>
                                      </p:to>
                                    </p:set>
                                    <p:animEffect transition="in" filter="fade">
                                      <p:cBhvr>
                                        <p:cTn id="16" dur="1000"/>
                                        <p:tgtEl>
                                          <p:spTgt spid="14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4">
                                            <p:txEl>
                                              <p:pRg st="2" end="2"/>
                                            </p:txEl>
                                          </p:spTgt>
                                        </p:tgtEl>
                                        <p:attrNameLst>
                                          <p:attrName>style.visibility</p:attrName>
                                        </p:attrNameLst>
                                      </p:cBhvr>
                                      <p:to>
                                        <p:strVal val="visible"/>
                                      </p:to>
                                    </p:set>
                                    <p:animEffect transition="in" filter="fade">
                                      <p:cBhvr>
                                        <p:cTn id="21" dur="1000"/>
                                        <p:tgtEl>
                                          <p:spTgt spid="14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4">
                                            <p:txEl>
                                              <p:pRg st="3" end="3"/>
                                            </p:txEl>
                                          </p:spTgt>
                                        </p:tgtEl>
                                        <p:attrNameLst>
                                          <p:attrName>style.visibility</p:attrName>
                                        </p:attrNameLst>
                                      </p:cBhvr>
                                      <p:to>
                                        <p:strVal val="visible"/>
                                      </p:to>
                                    </p:set>
                                    <p:animEffect transition="in" filter="fade">
                                      <p:cBhvr>
                                        <p:cTn id="26" dur="1000"/>
                                        <p:tgtEl>
                                          <p:spTgt spid="14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4">
                                            <p:txEl>
                                              <p:pRg st="4" end="4"/>
                                            </p:txEl>
                                          </p:spTgt>
                                        </p:tgtEl>
                                        <p:attrNameLst>
                                          <p:attrName>style.visibility</p:attrName>
                                        </p:attrNameLst>
                                      </p:cBhvr>
                                      <p:to>
                                        <p:strVal val="visible"/>
                                      </p:to>
                                    </p:set>
                                    <p:animEffect transition="in" filter="fade">
                                      <p:cBhvr>
                                        <p:cTn id="31" dur="1000"/>
                                        <p:tgtEl>
                                          <p:spTgt spid="14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4">
                                            <p:txEl>
                                              <p:pRg st="5" end="5"/>
                                            </p:txEl>
                                          </p:spTgt>
                                        </p:tgtEl>
                                        <p:attrNameLst>
                                          <p:attrName>style.visibility</p:attrName>
                                        </p:attrNameLst>
                                      </p:cBhvr>
                                      <p:to>
                                        <p:strVal val="visible"/>
                                      </p:to>
                                    </p:set>
                                    <p:animEffect transition="in" filter="fade">
                                      <p:cBhvr>
                                        <p:cTn id="36" dur="1000"/>
                                        <p:tgtEl>
                                          <p:spTgt spid="144">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4">
                                            <p:txEl>
                                              <p:pRg st="6" end="6"/>
                                            </p:txEl>
                                          </p:spTgt>
                                        </p:tgtEl>
                                        <p:attrNameLst>
                                          <p:attrName>style.visibility</p:attrName>
                                        </p:attrNameLst>
                                      </p:cBhvr>
                                      <p:to>
                                        <p:strVal val="visible"/>
                                      </p:to>
                                    </p:set>
                                    <p:animEffect transition="in" filter="fade">
                                      <p:cBhvr>
                                        <p:cTn id="41" dur="1000"/>
                                        <p:tgtEl>
                                          <p:spTgt spid="144">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4">
                                            <p:txEl>
                                              <p:pRg st="7" end="7"/>
                                            </p:txEl>
                                          </p:spTgt>
                                        </p:tgtEl>
                                        <p:attrNameLst>
                                          <p:attrName>style.visibility</p:attrName>
                                        </p:attrNameLst>
                                      </p:cBhvr>
                                      <p:to>
                                        <p:strVal val="visible"/>
                                      </p:to>
                                    </p:set>
                                    <p:animEffect transition="in" filter="fade">
                                      <p:cBhvr>
                                        <p:cTn id="46" dur="1000"/>
                                        <p:tgtEl>
                                          <p:spTgt spid="144">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4">
                                            <p:txEl>
                                              <p:pRg st="8" end="8"/>
                                            </p:txEl>
                                          </p:spTgt>
                                        </p:tgtEl>
                                        <p:attrNameLst>
                                          <p:attrName>style.visibility</p:attrName>
                                        </p:attrNameLst>
                                      </p:cBhvr>
                                      <p:to>
                                        <p:strVal val="visible"/>
                                      </p:to>
                                    </p:set>
                                    <p:animEffect transition="in" filter="fade">
                                      <p:cBhvr>
                                        <p:cTn id="51" dur="1000"/>
                                        <p:tgtEl>
                                          <p:spTgt spid="144">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4">
                                            <p:txEl>
                                              <p:pRg st="9" end="9"/>
                                            </p:txEl>
                                          </p:spTgt>
                                        </p:tgtEl>
                                        <p:attrNameLst>
                                          <p:attrName>style.visibility</p:attrName>
                                        </p:attrNameLst>
                                      </p:cBhvr>
                                      <p:to>
                                        <p:strVal val="visible"/>
                                      </p:to>
                                    </p:set>
                                    <p:animEffect transition="in" filter="fade">
                                      <p:cBhvr>
                                        <p:cTn id="56" dur="1000"/>
                                        <p:tgtEl>
                                          <p:spTgt spid="14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4|0.7|4.1|4.5|6.8|15.2|11.3|1.1|5.3|4.7"/>
</p:tagLst>
</file>

<file path=ppt/tags/tag10.xml><?xml version="1.0" encoding="utf-8"?>
<p:tagLst xmlns:a="http://schemas.openxmlformats.org/drawingml/2006/main" xmlns:r="http://schemas.openxmlformats.org/officeDocument/2006/relationships" xmlns:p="http://schemas.openxmlformats.org/presentationml/2006/main">
  <p:tag name="TIMING" val="|2.2|0.8|1|0.7|1"/>
</p:tagLst>
</file>

<file path=ppt/tags/tag11.xml><?xml version="1.0" encoding="utf-8"?>
<p:tagLst xmlns:a="http://schemas.openxmlformats.org/drawingml/2006/main" xmlns:r="http://schemas.openxmlformats.org/officeDocument/2006/relationships" xmlns:p="http://schemas.openxmlformats.org/presentationml/2006/main">
  <p:tag name="TIMING" val="|1.8|2.8|2.2|2.3|6.3|1.6|19.3|1.2|4.3|1.8|5.3"/>
</p:tagLst>
</file>

<file path=ppt/tags/tag12.xml><?xml version="1.0" encoding="utf-8"?>
<p:tagLst xmlns:a="http://schemas.openxmlformats.org/drawingml/2006/main" xmlns:r="http://schemas.openxmlformats.org/officeDocument/2006/relationships" xmlns:p="http://schemas.openxmlformats.org/presentationml/2006/main">
  <p:tag name="TIMING" val="|1.6|10.1|9.3|9|6.7|6.8|12.1"/>
</p:tagLst>
</file>

<file path=ppt/tags/tag13.xml><?xml version="1.0" encoding="utf-8"?>
<p:tagLst xmlns:a="http://schemas.openxmlformats.org/drawingml/2006/main" xmlns:r="http://schemas.openxmlformats.org/officeDocument/2006/relationships" xmlns:p="http://schemas.openxmlformats.org/presentationml/2006/main">
  <p:tag name="TIMING" val="|0.9|3.6|7|5.3|6|7.1|9.4|16.2|2.5|6.6|9.4|1.4"/>
</p:tagLst>
</file>

<file path=ppt/tags/tag14.xml><?xml version="1.0" encoding="utf-8"?>
<p:tagLst xmlns:a="http://schemas.openxmlformats.org/drawingml/2006/main" xmlns:r="http://schemas.openxmlformats.org/officeDocument/2006/relationships" xmlns:p="http://schemas.openxmlformats.org/presentationml/2006/main">
  <p:tag name="TIMING" val="|0.8|1.1|1|1.2|1.9|9.8|4.4|2.6|8.1|21.7"/>
</p:tagLst>
</file>

<file path=ppt/tags/tag15.xml><?xml version="1.0" encoding="utf-8"?>
<p:tagLst xmlns:a="http://schemas.openxmlformats.org/drawingml/2006/main" xmlns:r="http://schemas.openxmlformats.org/officeDocument/2006/relationships" xmlns:p="http://schemas.openxmlformats.org/presentationml/2006/main">
  <p:tag name="TIMING" val="|1.5|2.7|2.1|1.8"/>
</p:tagLst>
</file>

<file path=ppt/tags/tag16.xml><?xml version="1.0" encoding="utf-8"?>
<p:tagLst xmlns:a="http://schemas.openxmlformats.org/drawingml/2006/main" xmlns:r="http://schemas.openxmlformats.org/officeDocument/2006/relationships" xmlns:p="http://schemas.openxmlformats.org/presentationml/2006/main">
  <p:tag name="TIMING" val="|25.3"/>
</p:tagLst>
</file>

<file path=ppt/tags/tag2.xml><?xml version="1.0" encoding="utf-8"?>
<p:tagLst xmlns:a="http://schemas.openxmlformats.org/drawingml/2006/main" xmlns:r="http://schemas.openxmlformats.org/officeDocument/2006/relationships" xmlns:p="http://schemas.openxmlformats.org/presentationml/2006/main">
  <p:tag name="TIMING" val="|0.6|1.7|1.8|1.3|1.2|2.5|1.3|2.1|1.1|8.5|2.1|3.8|1.7"/>
</p:tagLst>
</file>

<file path=ppt/tags/tag3.xml><?xml version="1.0" encoding="utf-8"?>
<p:tagLst xmlns:a="http://schemas.openxmlformats.org/drawingml/2006/main" xmlns:r="http://schemas.openxmlformats.org/officeDocument/2006/relationships" xmlns:p="http://schemas.openxmlformats.org/presentationml/2006/main">
  <p:tag name="TIMING" val="|7|4.2|4.7|4.9|0.9|4.9|3.4|6.5|5.4|1.1|2.2|2.1|1.5|0.8|1|1.1|0.7"/>
</p:tagLst>
</file>

<file path=ppt/tags/tag4.xml><?xml version="1.0" encoding="utf-8"?>
<p:tagLst xmlns:a="http://schemas.openxmlformats.org/drawingml/2006/main" xmlns:r="http://schemas.openxmlformats.org/officeDocument/2006/relationships" xmlns:p="http://schemas.openxmlformats.org/presentationml/2006/main">
  <p:tag name="TIMING" val="|8|3|6|14.1|12.3"/>
</p:tagLst>
</file>

<file path=ppt/tags/tag5.xml><?xml version="1.0" encoding="utf-8"?>
<p:tagLst xmlns:a="http://schemas.openxmlformats.org/drawingml/2006/main" xmlns:r="http://schemas.openxmlformats.org/officeDocument/2006/relationships" xmlns:p="http://schemas.openxmlformats.org/presentationml/2006/main">
  <p:tag name="TIMING" val="|2.5|1.8|4.4|2.4|4.6|4.6|8.9"/>
</p:tagLst>
</file>

<file path=ppt/tags/tag6.xml><?xml version="1.0" encoding="utf-8"?>
<p:tagLst xmlns:a="http://schemas.openxmlformats.org/drawingml/2006/main" xmlns:r="http://schemas.openxmlformats.org/officeDocument/2006/relationships" xmlns:p="http://schemas.openxmlformats.org/presentationml/2006/main">
  <p:tag name="TIMING" val="|2.2|5|6|1.4|9.2|1.5|12.8|6.3|16.5|2.2"/>
</p:tagLst>
</file>

<file path=ppt/tags/tag7.xml><?xml version="1.0" encoding="utf-8"?>
<p:tagLst xmlns:a="http://schemas.openxmlformats.org/drawingml/2006/main" xmlns:r="http://schemas.openxmlformats.org/officeDocument/2006/relationships" xmlns:p="http://schemas.openxmlformats.org/presentationml/2006/main">
  <p:tag name="TIMING" val="|1.1|3.9|2.2|1.9|0.6|1.3|1.7|1.8|26.2|2.3|1.3"/>
</p:tagLst>
</file>

<file path=ppt/tags/tag8.xml><?xml version="1.0" encoding="utf-8"?>
<p:tagLst xmlns:a="http://schemas.openxmlformats.org/drawingml/2006/main" xmlns:r="http://schemas.openxmlformats.org/officeDocument/2006/relationships" xmlns:p="http://schemas.openxmlformats.org/presentationml/2006/main">
  <p:tag name="TIMING" val="|1.4|37.2|2.8|3.8|1|4.8|0.8|6.4|0.8"/>
</p:tagLst>
</file>

<file path=ppt/tags/tag9.xml><?xml version="1.0" encoding="utf-8"?>
<p:tagLst xmlns:a="http://schemas.openxmlformats.org/drawingml/2006/main" xmlns:r="http://schemas.openxmlformats.org/officeDocument/2006/relationships" xmlns:p="http://schemas.openxmlformats.org/presentationml/2006/main">
  <p:tag name="TIMING" val="|1|14.2|2.3|13.7|16.8|12.4|0.8|43.7|0.1|3.1"/>
</p:tagLst>
</file>

<file path=ppt/theme/theme1.xml><?xml version="1.0" encoding="utf-8"?>
<a:theme xmlns:a="http://schemas.openxmlformats.org/drawingml/2006/main" name="Swiss">
  <a:themeElements>
    <a:clrScheme name="Swiss">
      <a:dk1>
        <a:srgbClr val="3C78D8"/>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7036</Words>
  <Application>Microsoft Office PowerPoint</Application>
  <PresentationFormat>On-screen Show (16:9)</PresentationFormat>
  <Paragraphs>352</Paragraphs>
  <Slides>34</Slides>
  <Notes>34</Notes>
  <HiddenSlides>0</HiddenSlides>
  <MMClips>27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Raleway</vt:lpstr>
      <vt:lpstr>Arial</vt:lpstr>
      <vt:lpstr>Lato</vt:lpstr>
      <vt:lpstr>Roboto</vt:lpstr>
      <vt:lpstr>Swiss</vt:lpstr>
      <vt:lpstr>Supine  Team Presentation</vt:lpstr>
      <vt:lpstr>Team Role Introductions</vt:lpstr>
      <vt:lpstr>Zack</vt:lpstr>
      <vt:lpstr>Josie</vt:lpstr>
      <vt:lpstr>Alexander</vt:lpstr>
      <vt:lpstr>Solomon</vt:lpstr>
      <vt:lpstr>The Project</vt:lpstr>
      <vt:lpstr>Our Client      -        Luke McGowan</vt:lpstr>
      <vt:lpstr>Legal, Social, Ethical and Professional issues  </vt:lpstr>
      <vt:lpstr>Our Pitch</vt:lpstr>
      <vt:lpstr>Establishing Communication with our Client</vt:lpstr>
      <vt:lpstr>Agreed Objectives</vt:lpstr>
      <vt:lpstr>Agreed Technologies</vt:lpstr>
      <vt:lpstr>Our Processes</vt:lpstr>
      <vt:lpstr>Agile Project Management</vt:lpstr>
      <vt:lpstr>Agile Development Cycle</vt:lpstr>
      <vt:lpstr>Team Meetings</vt:lpstr>
      <vt:lpstr>Code Standards</vt:lpstr>
      <vt:lpstr>Version Control</vt:lpstr>
      <vt:lpstr>Development</vt:lpstr>
      <vt:lpstr>Implementation - Player 1</vt:lpstr>
      <vt:lpstr>Iterations - Player 1 </vt:lpstr>
      <vt:lpstr>Implementation - Player 2 </vt:lpstr>
      <vt:lpstr>Iterations - Player 2 </vt:lpstr>
      <vt:lpstr>Testing</vt:lpstr>
      <vt:lpstr>Quality Assurance Testing</vt:lpstr>
      <vt:lpstr>User Testing</vt:lpstr>
      <vt:lpstr>User Testing Findings</vt:lpstr>
      <vt:lpstr>Results</vt:lpstr>
      <vt:lpstr>Assets</vt:lpstr>
      <vt:lpstr>Final Product</vt:lpstr>
      <vt:lpstr>Links</vt:lpstr>
      <vt:lpstr>Reflection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Supine  Team Presentation</dc:title>
  <dc:creator>Josie</dc:creator>
  <cp:lastModifiedBy>Solomon Cammack</cp:lastModifiedBy>
  <cp:revision>39</cp:revision>
  <dcterms:modified xsi:type="dcterms:W3CDTF">2020-05-14T10:00:06Z</dcterms:modified>
</cp:coreProperties>
</file>